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39"/>
  </p:notesMasterIdLst>
  <p:handoutMasterIdLst>
    <p:handoutMasterId r:id="rId40"/>
  </p:handoutMasterIdLst>
  <p:sldIdLst>
    <p:sldId id="1009" r:id="rId2"/>
    <p:sldId id="591" r:id="rId3"/>
    <p:sldId id="1199" r:id="rId4"/>
    <p:sldId id="1167" r:id="rId5"/>
    <p:sldId id="1275" r:id="rId6"/>
    <p:sldId id="1221" r:id="rId7"/>
    <p:sldId id="1309" r:id="rId8"/>
    <p:sldId id="1303" r:id="rId9"/>
    <p:sldId id="1268" r:id="rId10"/>
    <p:sldId id="1274" r:id="rId11"/>
    <p:sldId id="1014" r:id="rId12"/>
    <p:sldId id="1168" r:id="rId13"/>
    <p:sldId id="1202" r:id="rId14"/>
    <p:sldId id="1310" r:id="rId15"/>
    <p:sldId id="1179" r:id="rId16"/>
    <p:sldId id="1180" r:id="rId17"/>
    <p:sldId id="1311" r:id="rId18"/>
    <p:sldId id="1218" r:id="rId19"/>
    <p:sldId id="1175" r:id="rId20"/>
    <p:sldId id="1176" r:id="rId21"/>
    <p:sldId id="1171" r:id="rId22"/>
    <p:sldId id="1172" r:id="rId23"/>
    <p:sldId id="1304" r:id="rId24"/>
    <p:sldId id="1305" r:id="rId25"/>
    <p:sldId id="1208" r:id="rId26"/>
    <p:sldId id="1312" r:id="rId27"/>
    <p:sldId id="1306" r:id="rId28"/>
    <p:sldId id="1307" r:id="rId29"/>
    <p:sldId id="1077" r:id="rId30"/>
    <p:sldId id="1308" r:id="rId31"/>
    <p:sldId id="1079" r:id="rId32"/>
    <p:sldId id="1247" r:id="rId33"/>
    <p:sldId id="1313" r:id="rId34"/>
    <p:sldId id="1244" r:id="rId35"/>
    <p:sldId id="1314" r:id="rId36"/>
    <p:sldId id="601" r:id="rId37"/>
    <p:sldId id="592" r:id="rId3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CC"/>
    <a:srgbClr val="4181ED"/>
    <a:srgbClr val="F2BE10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6" autoAdjust="0"/>
    <p:restoredTop sz="93274" autoAdjust="0"/>
  </p:normalViewPr>
  <p:slideViewPr>
    <p:cSldViewPr snapToGrid="0">
      <p:cViewPr varScale="1">
        <p:scale>
          <a:sx n="119" d="100"/>
          <a:sy n="119" d="100"/>
        </p:scale>
        <p:origin x="2184" y="192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EE64D1-67AC-437D-A4D4-F0E0A7E157E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5A9DD7-EA0C-4D81-B00F-A5A53B88BA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Trustworthy issuers: </a:t>
          </a:r>
          <a:r>
            <a:rPr lang="en-US" b="0" dirty="0"/>
            <a:t>Trust anchor/root CAs and Intermediary CAs; </a:t>
          </a:r>
          <a:br>
            <a:rPr lang="en-US" b="0" dirty="0"/>
          </a:br>
          <a:r>
            <a:rPr lang="en-US" b="0" dirty="0"/>
            <a:t>Limitations on Intermediary CAs (e.g., restricted domain names)</a:t>
          </a:r>
        </a:p>
      </dgm:t>
    </dgm:pt>
    <dgm:pt modelId="{F9ABEAA4-F139-4550-AEF7-0CCD613FA8AA}" type="parTrans" cxnId="{9A6DB011-56BB-4C88-8A4C-B172735B26B0}">
      <dgm:prSet/>
      <dgm:spPr/>
      <dgm:t>
        <a:bodyPr/>
        <a:lstStyle/>
        <a:p>
          <a:endParaRPr lang="en-US"/>
        </a:p>
      </dgm:t>
    </dgm:pt>
    <dgm:pt modelId="{02D21888-5A70-403F-81DC-BB362E680F2C}" type="sibTrans" cxnId="{9A6DB011-56BB-4C88-8A4C-B172735B26B0}">
      <dgm:prSet/>
      <dgm:spPr/>
      <dgm:t>
        <a:bodyPr/>
        <a:lstStyle/>
        <a:p>
          <a:endParaRPr lang="en-US"/>
        </a:p>
      </dgm:t>
    </dgm:pt>
    <dgm:pt modelId="{7199EBED-124F-4448-988C-6E1AB3558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Accountability: </a:t>
          </a:r>
          <a:r>
            <a:rPr lang="en-US" dirty="0"/>
            <a:t>identify issuer of a given certificate</a:t>
          </a:r>
        </a:p>
      </dgm:t>
    </dgm:pt>
    <dgm:pt modelId="{B476837E-14F6-44CB-9DE4-179BD3F5F121}" type="parTrans" cxnId="{EB7A26BA-3006-4A58-907B-FBAA0CA2135C}">
      <dgm:prSet/>
      <dgm:spPr/>
      <dgm:t>
        <a:bodyPr/>
        <a:lstStyle/>
        <a:p>
          <a:endParaRPr lang="en-US"/>
        </a:p>
      </dgm:t>
    </dgm:pt>
    <dgm:pt modelId="{534A4C96-8A6F-412D-8B29-C5DA37A87AEE}" type="sibTrans" cxnId="{EB7A26BA-3006-4A58-907B-FBAA0CA2135C}">
      <dgm:prSet/>
      <dgm:spPr/>
      <dgm:t>
        <a:bodyPr/>
        <a:lstStyle/>
        <a:p>
          <a:endParaRPr lang="en-US"/>
        </a:p>
      </dgm:t>
    </dgm:pt>
    <dgm:pt modelId="{720586CF-A6E5-4C7A-9A0F-38F590E781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Timeliness: </a:t>
          </a:r>
          <a:r>
            <a:rPr lang="en-US" dirty="0"/>
            <a:t>limited validity period, timely </a:t>
          </a:r>
          <a:r>
            <a:rPr lang="en-US" b="1" dirty="0"/>
            <a:t>revocation</a:t>
          </a:r>
          <a:endParaRPr lang="en-US" dirty="0"/>
        </a:p>
      </dgm:t>
    </dgm:pt>
    <dgm:pt modelId="{14F139B8-0B0A-4383-95E3-34093ED10ADD}" type="parTrans" cxnId="{38E53841-E9FA-4900-8226-568E21CDC6A7}">
      <dgm:prSet/>
      <dgm:spPr/>
      <dgm:t>
        <a:bodyPr/>
        <a:lstStyle/>
        <a:p>
          <a:endParaRPr lang="en-US"/>
        </a:p>
      </dgm:t>
    </dgm:pt>
    <dgm:pt modelId="{87561105-F0A7-403F-B206-604EAF908258}" type="sibTrans" cxnId="{38E53841-E9FA-4900-8226-568E21CDC6A7}">
      <dgm:prSet/>
      <dgm:spPr/>
      <dgm:t>
        <a:bodyPr/>
        <a:lstStyle/>
        <a:p>
          <a:endParaRPr lang="en-US"/>
        </a:p>
      </dgm:t>
    </dgm:pt>
    <dgm:pt modelId="{B608DA22-8210-43CE-829C-BA3AE82470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Transparency: </a:t>
          </a:r>
          <a:r>
            <a:rPr lang="en-US" i="0" dirty="0"/>
            <a:t>public log of all certificates; no ‘hidden’ certificates!</a:t>
          </a:r>
          <a:endParaRPr lang="en-US" dirty="0"/>
        </a:p>
      </dgm:t>
    </dgm:pt>
    <dgm:pt modelId="{0F581A33-A7CF-4731-905A-EA11C02BA551}" type="parTrans" cxnId="{F220B022-789B-460C-B0A5-D38CF4DD083A}">
      <dgm:prSet/>
      <dgm:spPr/>
      <dgm:t>
        <a:bodyPr/>
        <a:lstStyle/>
        <a:p>
          <a:endParaRPr lang="en-US"/>
        </a:p>
      </dgm:t>
    </dgm:pt>
    <dgm:pt modelId="{96D99E6D-A62C-439A-870C-BD31CCFBD0C4}" type="sibTrans" cxnId="{F220B022-789B-460C-B0A5-D38CF4DD083A}">
      <dgm:prSet/>
      <dgm:spPr/>
      <dgm:t>
        <a:bodyPr/>
        <a:lstStyle/>
        <a:p>
          <a:endParaRPr lang="en-US"/>
        </a:p>
      </dgm:t>
    </dgm:pt>
    <dgm:pt modelId="{671F405A-CE6C-4FAC-B140-53F04F4A30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Non-Equivocation: </a:t>
          </a:r>
          <a:r>
            <a:rPr lang="en-US" b="0" i="0" dirty="0"/>
            <a:t>one entity – one certificate </a:t>
          </a:r>
          <a:endParaRPr lang="en-US" b="0" dirty="0"/>
        </a:p>
      </dgm:t>
    </dgm:pt>
    <dgm:pt modelId="{BC06619D-B177-46CA-976E-08B706EDF14E}" type="parTrans" cxnId="{85DC7DD1-D80D-4D0E-89A2-627C1E0DD90A}">
      <dgm:prSet/>
      <dgm:spPr/>
      <dgm:t>
        <a:bodyPr/>
        <a:lstStyle/>
        <a:p>
          <a:endParaRPr lang="en-US"/>
        </a:p>
      </dgm:t>
    </dgm:pt>
    <dgm:pt modelId="{218AAF3A-74CB-466B-9EEC-97BD096311C4}" type="sibTrans" cxnId="{85DC7DD1-D80D-4D0E-89A2-627C1E0DD90A}">
      <dgm:prSet/>
      <dgm:spPr/>
      <dgm:t>
        <a:bodyPr/>
        <a:lstStyle/>
        <a:p>
          <a:endParaRPr lang="en-US"/>
        </a:p>
      </dgm:t>
    </dgm:pt>
    <dgm:pt modelId="{92C470F6-2208-43D8-B84D-81E0D9DD53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Privacy: </a:t>
          </a:r>
          <a:r>
            <a:rPr lang="en-US" b="0" i="0" dirty="0"/>
            <a:t>why should CA know which site I use?</a:t>
          </a:r>
          <a:endParaRPr lang="en-US" b="0" dirty="0"/>
        </a:p>
      </dgm:t>
    </dgm:pt>
    <dgm:pt modelId="{118D7E42-BCA6-4A82-9E59-BB4152F890DF}" type="parTrans" cxnId="{B2330E04-E2BD-4D7E-B00F-0713A8A65654}">
      <dgm:prSet/>
      <dgm:spPr/>
      <dgm:t>
        <a:bodyPr/>
        <a:lstStyle/>
        <a:p>
          <a:endParaRPr lang="en-US"/>
        </a:p>
      </dgm:t>
    </dgm:pt>
    <dgm:pt modelId="{AC8B1559-9F05-40F6-849E-BF97B6C3BD98}" type="sibTrans" cxnId="{B2330E04-E2BD-4D7E-B00F-0713A8A65654}">
      <dgm:prSet/>
      <dgm:spPr/>
      <dgm:t>
        <a:bodyPr/>
        <a:lstStyle/>
        <a:p>
          <a:endParaRPr lang="en-US"/>
        </a:p>
      </dgm:t>
    </dgm:pt>
    <dgm:pt modelId="{58972F15-4F94-46C3-B9EC-04022EC541F9}" type="pres">
      <dgm:prSet presAssocID="{69EE64D1-67AC-437D-A4D4-F0E0A7E157EB}" presName="root" presStyleCnt="0">
        <dgm:presLayoutVars>
          <dgm:dir/>
          <dgm:resizeHandles val="exact"/>
        </dgm:presLayoutVars>
      </dgm:prSet>
      <dgm:spPr/>
    </dgm:pt>
    <dgm:pt modelId="{6659A1AB-8330-428B-B77E-9E858C679442}" type="pres">
      <dgm:prSet presAssocID="{035A9DD7-EA0C-4D81-B00F-A5A53B88BA88}" presName="compNode" presStyleCnt="0"/>
      <dgm:spPr/>
    </dgm:pt>
    <dgm:pt modelId="{FEAB26AD-51F8-40FC-BC15-C698D957C852}" type="pres">
      <dgm:prSet presAssocID="{035A9DD7-EA0C-4D81-B00F-A5A53B88BA88}" presName="bgRect" presStyleLbl="bgShp" presStyleIdx="0" presStyleCnt="6" custLinFactNeighborY="-1626"/>
      <dgm:spPr/>
    </dgm:pt>
    <dgm:pt modelId="{855A42E6-01A9-4B14-B028-5119CC4D28B8}" type="pres">
      <dgm:prSet presAssocID="{035A9DD7-EA0C-4D81-B00F-A5A53B88BA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chor"/>
        </a:ext>
      </dgm:extLst>
    </dgm:pt>
    <dgm:pt modelId="{D7CA9DCA-DB0B-4BF6-A5D7-4961C873A1A1}" type="pres">
      <dgm:prSet presAssocID="{035A9DD7-EA0C-4D81-B00F-A5A53B88BA88}" presName="spaceRect" presStyleCnt="0"/>
      <dgm:spPr/>
    </dgm:pt>
    <dgm:pt modelId="{FFC4589F-DE5D-4981-81E9-2429C0C541A6}" type="pres">
      <dgm:prSet presAssocID="{035A9DD7-EA0C-4D81-B00F-A5A53B88BA88}" presName="parTx" presStyleLbl="revTx" presStyleIdx="0" presStyleCnt="6">
        <dgm:presLayoutVars>
          <dgm:chMax val="0"/>
          <dgm:chPref val="0"/>
        </dgm:presLayoutVars>
      </dgm:prSet>
      <dgm:spPr/>
    </dgm:pt>
    <dgm:pt modelId="{65C64FD9-654C-469D-B1F6-A2600DA22191}" type="pres">
      <dgm:prSet presAssocID="{02D21888-5A70-403F-81DC-BB362E680F2C}" presName="sibTrans" presStyleCnt="0"/>
      <dgm:spPr/>
    </dgm:pt>
    <dgm:pt modelId="{3F0CF292-B41B-422E-9A32-1458E342E958}" type="pres">
      <dgm:prSet presAssocID="{7199EBED-124F-4448-988C-6E1AB35581AB}" presName="compNode" presStyleCnt="0"/>
      <dgm:spPr/>
    </dgm:pt>
    <dgm:pt modelId="{2FA62339-9B90-4BE4-8E17-2AD49422D3A1}" type="pres">
      <dgm:prSet presAssocID="{7199EBED-124F-4448-988C-6E1AB35581AB}" presName="bgRect" presStyleLbl="bgShp" presStyleIdx="1" presStyleCnt="6"/>
      <dgm:spPr/>
    </dgm:pt>
    <dgm:pt modelId="{70742B21-6F01-4AD2-9CB0-EB1CE0EA2E3A}" type="pres">
      <dgm:prSet presAssocID="{7199EBED-124F-4448-988C-6E1AB35581A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71B8A926-7330-40D4-BDDF-B4319E363D9E}" type="pres">
      <dgm:prSet presAssocID="{7199EBED-124F-4448-988C-6E1AB35581AB}" presName="spaceRect" presStyleCnt="0"/>
      <dgm:spPr/>
    </dgm:pt>
    <dgm:pt modelId="{13F861CF-CA22-4701-BE2B-2731C90C83D0}" type="pres">
      <dgm:prSet presAssocID="{7199EBED-124F-4448-988C-6E1AB35581AB}" presName="parTx" presStyleLbl="revTx" presStyleIdx="1" presStyleCnt="6">
        <dgm:presLayoutVars>
          <dgm:chMax val="0"/>
          <dgm:chPref val="0"/>
        </dgm:presLayoutVars>
      </dgm:prSet>
      <dgm:spPr/>
    </dgm:pt>
    <dgm:pt modelId="{9CD38FE6-6FE3-4D80-BD17-5BE528E89522}" type="pres">
      <dgm:prSet presAssocID="{534A4C96-8A6F-412D-8B29-C5DA37A87AEE}" presName="sibTrans" presStyleCnt="0"/>
      <dgm:spPr/>
    </dgm:pt>
    <dgm:pt modelId="{8EAF73B1-95F2-4C7A-9BE0-0DC63FF36A99}" type="pres">
      <dgm:prSet presAssocID="{720586CF-A6E5-4C7A-9A0F-38F590E7816E}" presName="compNode" presStyleCnt="0"/>
      <dgm:spPr/>
    </dgm:pt>
    <dgm:pt modelId="{1A58D609-D729-481A-AF23-20CB90B3E6A4}" type="pres">
      <dgm:prSet presAssocID="{720586CF-A6E5-4C7A-9A0F-38F590E7816E}" presName="bgRect" presStyleLbl="bgShp" presStyleIdx="2" presStyleCnt="6"/>
      <dgm:spPr/>
    </dgm:pt>
    <dgm:pt modelId="{2D1B2FB5-C85C-4176-9DE6-591801475EE2}" type="pres">
      <dgm:prSet presAssocID="{720586CF-A6E5-4C7A-9A0F-38F590E7816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E9535FB-85AF-4145-8CE9-2613DD02E98C}" type="pres">
      <dgm:prSet presAssocID="{720586CF-A6E5-4C7A-9A0F-38F590E7816E}" presName="spaceRect" presStyleCnt="0"/>
      <dgm:spPr/>
    </dgm:pt>
    <dgm:pt modelId="{0B632081-7BA0-482F-81E8-27E24F1FF123}" type="pres">
      <dgm:prSet presAssocID="{720586CF-A6E5-4C7A-9A0F-38F590E7816E}" presName="parTx" presStyleLbl="revTx" presStyleIdx="2" presStyleCnt="6">
        <dgm:presLayoutVars>
          <dgm:chMax val="0"/>
          <dgm:chPref val="0"/>
        </dgm:presLayoutVars>
      </dgm:prSet>
      <dgm:spPr/>
    </dgm:pt>
    <dgm:pt modelId="{A38B7BCF-7D9F-46C6-B833-A4CDAFDDACF5}" type="pres">
      <dgm:prSet presAssocID="{87561105-F0A7-403F-B206-604EAF908258}" presName="sibTrans" presStyleCnt="0"/>
      <dgm:spPr/>
    </dgm:pt>
    <dgm:pt modelId="{AAE4E443-C7A9-4C74-AD72-A2F54407F6BD}" type="pres">
      <dgm:prSet presAssocID="{B608DA22-8210-43CE-829C-BA3AE8247017}" presName="compNode" presStyleCnt="0"/>
      <dgm:spPr/>
    </dgm:pt>
    <dgm:pt modelId="{D77415B0-79C8-45DB-B2EE-C37980F3AD13}" type="pres">
      <dgm:prSet presAssocID="{B608DA22-8210-43CE-829C-BA3AE8247017}" presName="bgRect" presStyleLbl="bgShp" presStyleIdx="3" presStyleCnt="6"/>
      <dgm:spPr/>
    </dgm:pt>
    <dgm:pt modelId="{E04A6693-E555-43BC-8D66-7644DAF2BC76}" type="pres">
      <dgm:prSet presAssocID="{B608DA22-8210-43CE-829C-BA3AE824701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83382E8-CBD1-4223-8379-C5A33A85128D}" type="pres">
      <dgm:prSet presAssocID="{B608DA22-8210-43CE-829C-BA3AE8247017}" presName="spaceRect" presStyleCnt="0"/>
      <dgm:spPr/>
    </dgm:pt>
    <dgm:pt modelId="{97B54005-1010-4C8A-BF85-8766BEEEEAA9}" type="pres">
      <dgm:prSet presAssocID="{B608DA22-8210-43CE-829C-BA3AE8247017}" presName="parTx" presStyleLbl="revTx" presStyleIdx="3" presStyleCnt="6">
        <dgm:presLayoutVars>
          <dgm:chMax val="0"/>
          <dgm:chPref val="0"/>
        </dgm:presLayoutVars>
      </dgm:prSet>
      <dgm:spPr/>
    </dgm:pt>
    <dgm:pt modelId="{60D3A621-0658-461B-9731-D8975F0A6613}" type="pres">
      <dgm:prSet presAssocID="{96D99E6D-A62C-439A-870C-BD31CCFBD0C4}" presName="sibTrans" presStyleCnt="0"/>
      <dgm:spPr/>
    </dgm:pt>
    <dgm:pt modelId="{D49E1CFE-1A5A-4079-9AB3-6D1206BB6AD1}" type="pres">
      <dgm:prSet presAssocID="{671F405A-CE6C-4FAC-B140-53F04F4A3096}" presName="compNode" presStyleCnt="0"/>
      <dgm:spPr/>
    </dgm:pt>
    <dgm:pt modelId="{F1C87F5B-47F3-4AA5-A959-04FF2D40FD18}" type="pres">
      <dgm:prSet presAssocID="{671F405A-CE6C-4FAC-B140-53F04F4A3096}" presName="bgRect" presStyleLbl="bgShp" presStyleIdx="4" presStyleCnt="6"/>
      <dgm:spPr/>
    </dgm:pt>
    <dgm:pt modelId="{1B0F5F0A-152C-4C2E-A44A-C422D85A2765}" type="pres">
      <dgm:prSet presAssocID="{671F405A-CE6C-4FAC-B140-53F04F4A309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loons"/>
        </a:ext>
      </dgm:extLst>
    </dgm:pt>
    <dgm:pt modelId="{8EBD8563-8986-4105-BEDD-F2ECDF631EE6}" type="pres">
      <dgm:prSet presAssocID="{671F405A-CE6C-4FAC-B140-53F04F4A3096}" presName="spaceRect" presStyleCnt="0"/>
      <dgm:spPr/>
    </dgm:pt>
    <dgm:pt modelId="{45BB636E-E6D9-48F7-9DA0-EAC4FB10C6F7}" type="pres">
      <dgm:prSet presAssocID="{671F405A-CE6C-4FAC-B140-53F04F4A3096}" presName="parTx" presStyleLbl="revTx" presStyleIdx="4" presStyleCnt="6">
        <dgm:presLayoutVars>
          <dgm:chMax val="0"/>
          <dgm:chPref val="0"/>
        </dgm:presLayoutVars>
      </dgm:prSet>
      <dgm:spPr/>
    </dgm:pt>
    <dgm:pt modelId="{23F44A8A-43B2-456B-9F4F-CC82EA5A3D74}" type="pres">
      <dgm:prSet presAssocID="{218AAF3A-74CB-466B-9EEC-97BD096311C4}" presName="sibTrans" presStyleCnt="0"/>
      <dgm:spPr/>
    </dgm:pt>
    <dgm:pt modelId="{6995E93C-27CC-4C2C-A8EA-C42E82E6C8DD}" type="pres">
      <dgm:prSet presAssocID="{92C470F6-2208-43D8-B84D-81E0D9DD53D5}" presName="compNode" presStyleCnt="0"/>
      <dgm:spPr/>
    </dgm:pt>
    <dgm:pt modelId="{4C0C8A44-4217-4908-B6E7-53A50E325952}" type="pres">
      <dgm:prSet presAssocID="{92C470F6-2208-43D8-B84D-81E0D9DD53D5}" presName="bgRect" presStyleLbl="bgShp" presStyleIdx="5" presStyleCnt="6"/>
      <dgm:spPr/>
    </dgm:pt>
    <dgm:pt modelId="{7ED90677-AA57-4A97-9131-B06F31B4177F}" type="pres">
      <dgm:prSet presAssocID="{92C470F6-2208-43D8-B84D-81E0D9DD53D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0796F8C6-DFBF-463A-818C-51693D9F440C}" type="pres">
      <dgm:prSet presAssocID="{92C470F6-2208-43D8-B84D-81E0D9DD53D5}" presName="spaceRect" presStyleCnt="0"/>
      <dgm:spPr/>
    </dgm:pt>
    <dgm:pt modelId="{31A560CC-6ADC-48AC-88B7-F45B11403A55}" type="pres">
      <dgm:prSet presAssocID="{92C470F6-2208-43D8-B84D-81E0D9DD53D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2330E04-E2BD-4D7E-B00F-0713A8A65654}" srcId="{69EE64D1-67AC-437D-A4D4-F0E0A7E157EB}" destId="{92C470F6-2208-43D8-B84D-81E0D9DD53D5}" srcOrd="5" destOrd="0" parTransId="{118D7E42-BCA6-4A82-9E59-BB4152F890DF}" sibTransId="{AC8B1559-9F05-40F6-849E-BF97B6C3BD98}"/>
    <dgm:cxn modelId="{9A6DB011-56BB-4C88-8A4C-B172735B26B0}" srcId="{69EE64D1-67AC-437D-A4D4-F0E0A7E157EB}" destId="{035A9DD7-EA0C-4D81-B00F-A5A53B88BA88}" srcOrd="0" destOrd="0" parTransId="{F9ABEAA4-F139-4550-AEF7-0CCD613FA8AA}" sibTransId="{02D21888-5A70-403F-81DC-BB362E680F2C}"/>
    <dgm:cxn modelId="{F220B022-789B-460C-B0A5-D38CF4DD083A}" srcId="{69EE64D1-67AC-437D-A4D4-F0E0A7E157EB}" destId="{B608DA22-8210-43CE-829C-BA3AE8247017}" srcOrd="3" destOrd="0" parTransId="{0F581A33-A7CF-4731-905A-EA11C02BA551}" sibTransId="{96D99E6D-A62C-439A-870C-BD31CCFBD0C4}"/>
    <dgm:cxn modelId="{38E53841-E9FA-4900-8226-568E21CDC6A7}" srcId="{69EE64D1-67AC-437D-A4D4-F0E0A7E157EB}" destId="{720586CF-A6E5-4C7A-9A0F-38F590E7816E}" srcOrd="2" destOrd="0" parTransId="{14F139B8-0B0A-4383-95E3-34093ED10ADD}" sibTransId="{87561105-F0A7-403F-B206-604EAF908258}"/>
    <dgm:cxn modelId="{94323962-616F-405A-8F63-26CCAAF11BC8}" type="presOf" srcId="{92C470F6-2208-43D8-B84D-81E0D9DD53D5}" destId="{31A560CC-6ADC-48AC-88B7-F45B11403A55}" srcOrd="0" destOrd="0" presId="urn:microsoft.com/office/officeart/2018/2/layout/IconVerticalSolidList"/>
    <dgm:cxn modelId="{B1A3AE7B-7E0C-4ACC-899E-3CF7B0A6F893}" type="presOf" srcId="{7199EBED-124F-4448-988C-6E1AB35581AB}" destId="{13F861CF-CA22-4701-BE2B-2731C90C83D0}" srcOrd="0" destOrd="0" presId="urn:microsoft.com/office/officeart/2018/2/layout/IconVerticalSolidList"/>
    <dgm:cxn modelId="{6DF979AB-58A2-4494-BB7B-7C204A383EC6}" type="presOf" srcId="{720586CF-A6E5-4C7A-9A0F-38F590E7816E}" destId="{0B632081-7BA0-482F-81E8-27E24F1FF123}" srcOrd="0" destOrd="0" presId="urn:microsoft.com/office/officeart/2018/2/layout/IconVerticalSolidList"/>
    <dgm:cxn modelId="{EB7A26BA-3006-4A58-907B-FBAA0CA2135C}" srcId="{69EE64D1-67AC-437D-A4D4-F0E0A7E157EB}" destId="{7199EBED-124F-4448-988C-6E1AB35581AB}" srcOrd="1" destOrd="0" parTransId="{B476837E-14F6-44CB-9DE4-179BD3F5F121}" sibTransId="{534A4C96-8A6F-412D-8B29-C5DA37A87AEE}"/>
    <dgm:cxn modelId="{2B5A1CBE-6AD4-4C75-820B-1648552A595D}" type="presOf" srcId="{B608DA22-8210-43CE-829C-BA3AE8247017}" destId="{97B54005-1010-4C8A-BF85-8766BEEEEAA9}" srcOrd="0" destOrd="0" presId="urn:microsoft.com/office/officeart/2018/2/layout/IconVerticalSolidList"/>
    <dgm:cxn modelId="{513403C2-E216-4D0E-BA6E-23BDF4880DA7}" type="presOf" srcId="{69EE64D1-67AC-437D-A4D4-F0E0A7E157EB}" destId="{58972F15-4F94-46C3-B9EC-04022EC541F9}" srcOrd="0" destOrd="0" presId="urn:microsoft.com/office/officeart/2018/2/layout/IconVerticalSolidList"/>
    <dgm:cxn modelId="{CA6629C3-B425-4472-AF09-CFD17D2BEEC7}" type="presOf" srcId="{671F405A-CE6C-4FAC-B140-53F04F4A3096}" destId="{45BB636E-E6D9-48F7-9DA0-EAC4FB10C6F7}" srcOrd="0" destOrd="0" presId="urn:microsoft.com/office/officeart/2018/2/layout/IconVerticalSolidList"/>
    <dgm:cxn modelId="{76CB73CE-84A1-41DA-BAF2-097F2C2AA7FA}" type="presOf" srcId="{035A9DD7-EA0C-4D81-B00F-A5A53B88BA88}" destId="{FFC4589F-DE5D-4981-81E9-2429C0C541A6}" srcOrd="0" destOrd="0" presId="urn:microsoft.com/office/officeart/2018/2/layout/IconVerticalSolidList"/>
    <dgm:cxn modelId="{85DC7DD1-D80D-4D0E-89A2-627C1E0DD90A}" srcId="{69EE64D1-67AC-437D-A4D4-F0E0A7E157EB}" destId="{671F405A-CE6C-4FAC-B140-53F04F4A3096}" srcOrd="4" destOrd="0" parTransId="{BC06619D-B177-46CA-976E-08B706EDF14E}" sibTransId="{218AAF3A-74CB-466B-9EEC-97BD096311C4}"/>
    <dgm:cxn modelId="{C41A006E-2735-4A3F-B3AB-9BC20E33A6E1}" type="presParOf" srcId="{58972F15-4F94-46C3-B9EC-04022EC541F9}" destId="{6659A1AB-8330-428B-B77E-9E858C679442}" srcOrd="0" destOrd="0" presId="urn:microsoft.com/office/officeart/2018/2/layout/IconVerticalSolidList"/>
    <dgm:cxn modelId="{B0D38CE5-35E7-4C78-92BB-7398E3A53054}" type="presParOf" srcId="{6659A1AB-8330-428B-B77E-9E858C679442}" destId="{FEAB26AD-51F8-40FC-BC15-C698D957C852}" srcOrd="0" destOrd="0" presId="urn:microsoft.com/office/officeart/2018/2/layout/IconVerticalSolidList"/>
    <dgm:cxn modelId="{DF776765-3F0F-4C58-B686-1283E3ED0C50}" type="presParOf" srcId="{6659A1AB-8330-428B-B77E-9E858C679442}" destId="{855A42E6-01A9-4B14-B028-5119CC4D28B8}" srcOrd="1" destOrd="0" presId="urn:microsoft.com/office/officeart/2018/2/layout/IconVerticalSolidList"/>
    <dgm:cxn modelId="{4E4A96D6-97BC-43F1-BCC2-F4A6EC94ED6E}" type="presParOf" srcId="{6659A1AB-8330-428B-B77E-9E858C679442}" destId="{D7CA9DCA-DB0B-4BF6-A5D7-4961C873A1A1}" srcOrd="2" destOrd="0" presId="urn:microsoft.com/office/officeart/2018/2/layout/IconVerticalSolidList"/>
    <dgm:cxn modelId="{D7D5FB59-7108-42F8-A76B-72F685FBE859}" type="presParOf" srcId="{6659A1AB-8330-428B-B77E-9E858C679442}" destId="{FFC4589F-DE5D-4981-81E9-2429C0C541A6}" srcOrd="3" destOrd="0" presId="urn:microsoft.com/office/officeart/2018/2/layout/IconVerticalSolidList"/>
    <dgm:cxn modelId="{9852F0F0-44E8-449B-B7B8-DAFA121A44AA}" type="presParOf" srcId="{58972F15-4F94-46C3-B9EC-04022EC541F9}" destId="{65C64FD9-654C-469D-B1F6-A2600DA22191}" srcOrd="1" destOrd="0" presId="urn:microsoft.com/office/officeart/2018/2/layout/IconVerticalSolidList"/>
    <dgm:cxn modelId="{6A94C53C-9F87-4440-870D-67E81B095BFE}" type="presParOf" srcId="{58972F15-4F94-46C3-B9EC-04022EC541F9}" destId="{3F0CF292-B41B-422E-9A32-1458E342E958}" srcOrd="2" destOrd="0" presId="urn:microsoft.com/office/officeart/2018/2/layout/IconVerticalSolidList"/>
    <dgm:cxn modelId="{73C44028-A38D-4324-8AE8-DFB677139CCB}" type="presParOf" srcId="{3F0CF292-B41B-422E-9A32-1458E342E958}" destId="{2FA62339-9B90-4BE4-8E17-2AD49422D3A1}" srcOrd="0" destOrd="0" presId="urn:microsoft.com/office/officeart/2018/2/layout/IconVerticalSolidList"/>
    <dgm:cxn modelId="{1D3F06F0-BB2F-4589-96CC-99952E76011F}" type="presParOf" srcId="{3F0CF292-B41B-422E-9A32-1458E342E958}" destId="{70742B21-6F01-4AD2-9CB0-EB1CE0EA2E3A}" srcOrd="1" destOrd="0" presId="urn:microsoft.com/office/officeart/2018/2/layout/IconVerticalSolidList"/>
    <dgm:cxn modelId="{8CA6CAF8-7F6C-47BF-9816-3C0BA40138EB}" type="presParOf" srcId="{3F0CF292-B41B-422E-9A32-1458E342E958}" destId="{71B8A926-7330-40D4-BDDF-B4319E363D9E}" srcOrd="2" destOrd="0" presId="urn:microsoft.com/office/officeart/2018/2/layout/IconVerticalSolidList"/>
    <dgm:cxn modelId="{51209ED2-DC3B-4400-8A6F-39622248BDF4}" type="presParOf" srcId="{3F0CF292-B41B-422E-9A32-1458E342E958}" destId="{13F861CF-CA22-4701-BE2B-2731C90C83D0}" srcOrd="3" destOrd="0" presId="urn:microsoft.com/office/officeart/2018/2/layout/IconVerticalSolidList"/>
    <dgm:cxn modelId="{1346EB26-EFC1-4108-8FA8-4BF07728A165}" type="presParOf" srcId="{58972F15-4F94-46C3-B9EC-04022EC541F9}" destId="{9CD38FE6-6FE3-4D80-BD17-5BE528E89522}" srcOrd="3" destOrd="0" presId="urn:microsoft.com/office/officeart/2018/2/layout/IconVerticalSolidList"/>
    <dgm:cxn modelId="{F75659E1-48AD-4518-9FC6-2F7462961756}" type="presParOf" srcId="{58972F15-4F94-46C3-B9EC-04022EC541F9}" destId="{8EAF73B1-95F2-4C7A-9BE0-0DC63FF36A99}" srcOrd="4" destOrd="0" presId="urn:microsoft.com/office/officeart/2018/2/layout/IconVerticalSolidList"/>
    <dgm:cxn modelId="{75EC3DB2-5DF8-4C80-B88A-24418FCCBCEA}" type="presParOf" srcId="{8EAF73B1-95F2-4C7A-9BE0-0DC63FF36A99}" destId="{1A58D609-D729-481A-AF23-20CB90B3E6A4}" srcOrd="0" destOrd="0" presId="urn:microsoft.com/office/officeart/2018/2/layout/IconVerticalSolidList"/>
    <dgm:cxn modelId="{80ED461B-7E5B-4B61-BE68-F0E651877A63}" type="presParOf" srcId="{8EAF73B1-95F2-4C7A-9BE0-0DC63FF36A99}" destId="{2D1B2FB5-C85C-4176-9DE6-591801475EE2}" srcOrd="1" destOrd="0" presId="urn:microsoft.com/office/officeart/2018/2/layout/IconVerticalSolidList"/>
    <dgm:cxn modelId="{0B99BE44-A912-4DD5-89D3-8180E223291E}" type="presParOf" srcId="{8EAF73B1-95F2-4C7A-9BE0-0DC63FF36A99}" destId="{4E9535FB-85AF-4145-8CE9-2613DD02E98C}" srcOrd="2" destOrd="0" presId="urn:microsoft.com/office/officeart/2018/2/layout/IconVerticalSolidList"/>
    <dgm:cxn modelId="{3C10CFAD-628C-4BEF-AA20-9D04F43032E8}" type="presParOf" srcId="{8EAF73B1-95F2-4C7A-9BE0-0DC63FF36A99}" destId="{0B632081-7BA0-482F-81E8-27E24F1FF123}" srcOrd="3" destOrd="0" presId="urn:microsoft.com/office/officeart/2018/2/layout/IconVerticalSolidList"/>
    <dgm:cxn modelId="{DEE0EE05-CDC7-4DE8-A413-F8A5619F2513}" type="presParOf" srcId="{58972F15-4F94-46C3-B9EC-04022EC541F9}" destId="{A38B7BCF-7D9F-46C6-B833-A4CDAFDDACF5}" srcOrd="5" destOrd="0" presId="urn:microsoft.com/office/officeart/2018/2/layout/IconVerticalSolidList"/>
    <dgm:cxn modelId="{6CF09233-F097-4942-A876-155A36539C4C}" type="presParOf" srcId="{58972F15-4F94-46C3-B9EC-04022EC541F9}" destId="{AAE4E443-C7A9-4C74-AD72-A2F54407F6BD}" srcOrd="6" destOrd="0" presId="urn:microsoft.com/office/officeart/2018/2/layout/IconVerticalSolidList"/>
    <dgm:cxn modelId="{55341B5B-25A7-45B4-AEEC-AA083B004997}" type="presParOf" srcId="{AAE4E443-C7A9-4C74-AD72-A2F54407F6BD}" destId="{D77415B0-79C8-45DB-B2EE-C37980F3AD13}" srcOrd="0" destOrd="0" presId="urn:microsoft.com/office/officeart/2018/2/layout/IconVerticalSolidList"/>
    <dgm:cxn modelId="{F838928B-96B5-4A56-9360-5D52452DC406}" type="presParOf" srcId="{AAE4E443-C7A9-4C74-AD72-A2F54407F6BD}" destId="{E04A6693-E555-43BC-8D66-7644DAF2BC76}" srcOrd="1" destOrd="0" presId="urn:microsoft.com/office/officeart/2018/2/layout/IconVerticalSolidList"/>
    <dgm:cxn modelId="{86AFDAC7-1484-4314-9F56-3D64290357D3}" type="presParOf" srcId="{AAE4E443-C7A9-4C74-AD72-A2F54407F6BD}" destId="{783382E8-CBD1-4223-8379-C5A33A85128D}" srcOrd="2" destOrd="0" presId="urn:microsoft.com/office/officeart/2018/2/layout/IconVerticalSolidList"/>
    <dgm:cxn modelId="{E7F12590-1AA7-430F-AAE3-4C08BDD6CF22}" type="presParOf" srcId="{AAE4E443-C7A9-4C74-AD72-A2F54407F6BD}" destId="{97B54005-1010-4C8A-BF85-8766BEEEEAA9}" srcOrd="3" destOrd="0" presId="urn:microsoft.com/office/officeart/2018/2/layout/IconVerticalSolidList"/>
    <dgm:cxn modelId="{AA95B156-F05C-49B0-8376-6C137D6926F4}" type="presParOf" srcId="{58972F15-4F94-46C3-B9EC-04022EC541F9}" destId="{60D3A621-0658-461B-9731-D8975F0A6613}" srcOrd="7" destOrd="0" presId="urn:microsoft.com/office/officeart/2018/2/layout/IconVerticalSolidList"/>
    <dgm:cxn modelId="{B0B174F3-7081-4B17-AC10-6B85588FF95D}" type="presParOf" srcId="{58972F15-4F94-46C3-B9EC-04022EC541F9}" destId="{D49E1CFE-1A5A-4079-9AB3-6D1206BB6AD1}" srcOrd="8" destOrd="0" presId="urn:microsoft.com/office/officeart/2018/2/layout/IconVerticalSolidList"/>
    <dgm:cxn modelId="{4BA0AA85-C410-4D65-8FC6-34C2F1C54C91}" type="presParOf" srcId="{D49E1CFE-1A5A-4079-9AB3-6D1206BB6AD1}" destId="{F1C87F5B-47F3-4AA5-A959-04FF2D40FD18}" srcOrd="0" destOrd="0" presId="urn:microsoft.com/office/officeart/2018/2/layout/IconVerticalSolidList"/>
    <dgm:cxn modelId="{862F4AB4-A6D4-4C7A-8B53-88321BFE855C}" type="presParOf" srcId="{D49E1CFE-1A5A-4079-9AB3-6D1206BB6AD1}" destId="{1B0F5F0A-152C-4C2E-A44A-C422D85A2765}" srcOrd="1" destOrd="0" presId="urn:microsoft.com/office/officeart/2018/2/layout/IconVerticalSolidList"/>
    <dgm:cxn modelId="{BF5C262E-E977-4140-A4FC-4EAED3E108C7}" type="presParOf" srcId="{D49E1CFE-1A5A-4079-9AB3-6D1206BB6AD1}" destId="{8EBD8563-8986-4105-BEDD-F2ECDF631EE6}" srcOrd="2" destOrd="0" presId="urn:microsoft.com/office/officeart/2018/2/layout/IconVerticalSolidList"/>
    <dgm:cxn modelId="{EFB1C701-00F0-4FFF-9DC4-3B673442F29A}" type="presParOf" srcId="{D49E1CFE-1A5A-4079-9AB3-6D1206BB6AD1}" destId="{45BB636E-E6D9-48F7-9DA0-EAC4FB10C6F7}" srcOrd="3" destOrd="0" presId="urn:microsoft.com/office/officeart/2018/2/layout/IconVerticalSolidList"/>
    <dgm:cxn modelId="{F29D4077-A1BC-4C70-ADDA-70ABBB311F43}" type="presParOf" srcId="{58972F15-4F94-46C3-B9EC-04022EC541F9}" destId="{23F44A8A-43B2-456B-9F4F-CC82EA5A3D74}" srcOrd="9" destOrd="0" presId="urn:microsoft.com/office/officeart/2018/2/layout/IconVerticalSolidList"/>
    <dgm:cxn modelId="{02F04B46-5688-49C6-931B-55BD5D3BFAB8}" type="presParOf" srcId="{58972F15-4F94-46C3-B9EC-04022EC541F9}" destId="{6995E93C-27CC-4C2C-A8EA-C42E82E6C8DD}" srcOrd="10" destOrd="0" presId="urn:microsoft.com/office/officeart/2018/2/layout/IconVerticalSolidList"/>
    <dgm:cxn modelId="{98C9A43D-983D-4989-856D-9B5778B0BD50}" type="presParOf" srcId="{6995E93C-27CC-4C2C-A8EA-C42E82E6C8DD}" destId="{4C0C8A44-4217-4908-B6E7-53A50E325952}" srcOrd="0" destOrd="0" presId="urn:microsoft.com/office/officeart/2018/2/layout/IconVerticalSolidList"/>
    <dgm:cxn modelId="{920BA534-4B77-4369-A5CC-B6F9956630E3}" type="presParOf" srcId="{6995E93C-27CC-4C2C-A8EA-C42E82E6C8DD}" destId="{7ED90677-AA57-4A97-9131-B06F31B4177F}" srcOrd="1" destOrd="0" presId="urn:microsoft.com/office/officeart/2018/2/layout/IconVerticalSolidList"/>
    <dgm:cxn modelId="{03C86F3D-7827-47C9-8260-E734AAD70F30}" type="presParOf" srcId="{6995E93C-27CC-4C2C-A8EA-C42E82E6C8DD}" destId="{0796F8C6-DFBF-463A-818C-51693D9F440C}" srcOrd="2" destOrd="0" presId="urn:microsoft.com/office/officeart/2018/2/layout/IconVerticalSolidList"/>
    <dgm:cxn modelId="{2AF414DA-F34D-4768-9104-86DFB7657092}" type="presParOf" srcId="{6995E93C-27CC-4C2C-A8EA-C42E82E6C8DD}" destId="{31A560CC-6ADC-48AC-88B7-F45B11403A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B26AD-51F8-40FC-BC15-C698D957C852}">
      <dsp:nvSpPr>
        <dsp:cNvPr id="0" name=""/>
        <dsp:cNvSpPr/>
      </dsp:nvSpPr>
      <dsp:spPr>
        <a:xfrm>
          <a:off x="0" y="0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A42E6-01A9-4B14-B028-5119CC4D28B8}">
      <dsp:nvSpPr>
        <dsp:cNvPr id="0" name=""/>
        <dsp:cNvSpPr/>
      </dsp:nvSpPr>
      <dsp:spPr>
        <a:xfrm>
          <a:off x="207717" y="156112"/>
          <a:ext cx="377668" cy="37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4589F-DE5D-4981-81E9-2429C0C541A6}">
      <dsp:nvSpPr>
        <dsp:cNvPr id="0" name=""/>
        <dsp:cNvSpPr/>
      </dsp:nvSpPr>
      <dsp:spPr>
        <a:xfrm>
          <a:off x="793102" y="161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Trustworthy issuers: </a:t>
          </a:r>
          <a:r>
            <a:rPr lang="en-US" sz="1800" b="0" kern="1200" dirty="0"/>
            <a:t>Trust anchor/root CAs and Intermediary CAs; </a:t>
          </a:r>
          <a:br>
            <a:rPr lang="en-US" sz="1800" b="0" kern="1200" dirty="0"/>
          </a:br>
          <a:r>
            <a:rPr lang="en-US" sz="1800" b="0" kern="1200" dirty="0"/>
            <a:t>Limitations on Intermediary CAs (e.g., restricted domain names)</a:t>
          </a:r>
        </a:p>
      </dsp:txBody>
      <dsp:txXfrm>
        <a:off x="793102" y="1611"/>
        <a:ext cx="7436497" cy="686669"/>
      </dsp:txXfrm>
    </dsp:sp>
    <dsp:sp modelId="{2FA62339-9B90-4BE4-8E17-2AD49422D3A1}">
      <dsp:nvSpPr>
        <dsp:cNvPr id="0" name=""/>
        <dsp:cNvSpPr/>
      </dsp:nvSpPr>
      <dsp:spPr>
        <a:xfrm>
          <a:off x="0" y="859948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B21-6F01-4AD2-9CB0-EB1CE0EA2E3A}">
      <dsp:nvSpPr>
        <dsp:cNvPr id="0" name=""/>
        <dsp:cNvSpPr/>
      </dsp:nvSpPr>
      <dsp:spPr>
        <a:xfrm>
          <a:off x="207717" y="1014448"/>
          <a:ext cx="377668" cy="37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F861CF-CA22-4701-BE2B-2731C90C83D0}">
      <dsp:nvSpPr>
        <dsp:cNvPr id="0" name=""/>
        <dsp:cNvSpPr/>
      </dsp:nvSpPr>
      <dsp:spPr>
        <a:xfrm>
          <a:off x="793102" y="859948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Accountability: </a:t>
          </a:r>
          <a:r>
            <a:rPr lang="en-US" sz="1800" kern="1200" dirty="0"/>
            <a:t>identify issuer of a given certificate</a:t>
          </a:r>
        </a:p>
      </dsp:txBody>
      <dsp:txXfrm>
        <a:off x="793102" y="859948"/>
        <a:ext cx="7436497" cy="686669"/>
      </dsp:txXfrm>
    </dsp:sp>
    <dsp:sp modelId="{1A58D609-D729-481A-AF23-20CB90B3E6A4}">
      <dsp:nvSpPr>
        <dsp:cNvPr id="0" name=""/>
        <dsp:cNvSpPr/>
      </dsp:nvSpPr>
      <dsp:spPr>
        <a:xfrm>
          <a:off x="0" y="171828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B2FB5-C85C-4176-9DE6-591801475EE2}">
      <dsp:nvSpPr>
        <dsp:cNvPr id="0" name=""/>
        <dsp:cNvSpPr/>
      </dsp:nvSpPr>
      <dsp:spPr>
        <a:xfrm>
          <a:off x="207717" y="1872785"/>
          <a:ext cx="377668" cy="3776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2081-7BA0-482F-81E8-27E24F1FF123}">
      <dsp:nvSpPr>
        <dsp:cNvPr id="0" name=""/>
        <dsp:cNvSpPr/>
      </dsp:nvSpPr>
      <dsp:spPr>
        <a:xfrm>
          <a:off x="793102" y="171828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Timeliness: </a:t>
          </a:r>
          <a:r>
            <a:rPr lang="en-US" sz="1800" kern="1200" dirty="0"/>
            <a:t>limited validity period, timely </a:t>
          </a:r>
          <a:r>
            <a:rPr lang="en-US" sz="1800" b="1" kern="1200" dirty="0"/>
            <a:t>revocation</a:t>
          </a:r>
          <a:endParaRPr lang="en-US" sz="1800" kern="1200" dirty="0"/>
        </a:p>
      </dsp:txBody>
      <dsp:txXfrm>
        <a:off x="793102" y="1718284"/>
        <a:ext cx="7436497" cy="686669"/>
      </dsp:txXfrm>
    </dsp:sp>
    <dsp:sp modelId="{D77415B0-79C8-45DB-B2EE-C37980F3AD13}">
      <dsp:nvSpPr>
        <dsp:cNvPr id="0" name=""/>
        <dsp:cNvSpPr/>
      </dsp:nvSpPr>
      <dsp:spPr>
        <a:xfrm>
          <a:off x="0" y="2576621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6693-E555-43BC-8D66-7644DAF2BC76}">
      <dsp:nvSpPr>
        <dsp:cNvPr id="0" name=""/>
        <dsp:cNvSpPr/>
      </dsp:nvSpPr>
      <dsp:spPr>
        <a:xfrm>
          <a:off x="207717" y="2731121"/>
          <a:ext cx="377668" cy="3776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54005-1010-4C8A-BF85-8766BEEEEAA9}">
      <dsp:nvSpPr>
        <dsp:cNvPr id="0" name=""/>
        <dsp:cNvSpPr/>
      </dsp:nvSpPr>
      <dsp:spPr>
        <a:xfrm>
          <a:off x="793102" y="2576621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Transparency: </a:t>
          </a:r>
          <a:r>
            <a:rPr lang="en-US" sz="1800" i="0" kern="1200" dirty="0"/>
            <a:t>public log of all certificates; no ‘hidden’ certificates!</a:t>
          </a:r>
          <a:endParaRPr lang="en-US" sz="1800" kern="1200" dirty="0"/>
        </a:p>
      </dsp:txBody>
      <dsp:txXfrm>
        <a:off x="793102" y="2576621"/>
        <a:ext cx="7436497" cy="686669"/>
      </dsp:txXfrm>
    </dsp:sp>
    <dsp:sp modelId="{F1C87F5B-47F3-4AA5-A959-04FF2D40FD18}">
      <dsp:nvSpPr>
        <dsp:cNvPr id="0" name=""/>
        <dsp:cNvSpPr/>
      </dsp:nvSpPr>
      <dsp:spPr>
        <a:xfrm>
          <a:off x="0" y="3434957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F5F0A-152C-4C2E-A44A-C422D85A2765}">
      <dsp:nvSpPr>
        <dsp:cNvPr id="0" name=""/>
        <dsp:cNvSpPr/>
      </dsp:nvSpPr>
      <dsp:spPr>
        <a:xfrm>
          <a:off x="207717" y="3589458"/>
          <a:ext cx="377668" cy="3776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BB636E-E6D9-48F7-9DA0-EAC4FB10C6F7}">
      <dsp:nvSpPr>
        <dsp:cNvPr id="0" name=""/>
        <dsp:cNvSpPr/>
      </dsp:nvSpPr>
      <dsp:spPr>
        <a:xfrm>
          <a:off x="793102" y="3434957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Non-Equivocation: </a:t>
          </a:r>
          <a:r>
            <a:rPr lang="en-US" sz="1800" b="0" i="0" kern="1200" dirty="0"/>
            <a:t>one entity – one certificate </a:t>
          </a:r>
          <a:endParaRPr lang="en-US" sz="1800" b="0" kern="1200" dirty="0"/>
        </a:p>
      </dsp:txBody>
      <dsp:txXfrm>
        <a:off x="793102" y="3434957"/>
        <a:ext cx="7436497" cy="686669"/>
      </dsp:txXfrm>
    </dsp:sp>
    <dsp:sp modelId="{4C0C8A44-4217-4908-B6E7-53A50E325952}">
      <dsp:nvSpPr>
        <dsp:cNvPr id="0" name=""/>
        <dsp:cNvSpPr/>
      </dsp:nvSpPr>
      <dsp:spPr>
        <a:xfrm>
          <a:off x="0" y="4293294"/>
          <a:ext cx="8229600" cy="6866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D90677-AA57-4A97-9131-B06F31B4177F}">
      <dsp:nvSpPr>
        <dsp:cNvPr id="0" name=""/>
        <dsp:cNvSpPr/>
      </dsp:nvSpPr>
      <dsp:spPr>
        <a:xfrm>
          <a:off x="207717" y="4447794"/>
          <a:ext cx="377668" cy="37766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560CC-6ADC-48AC-88B7-F45B11403A55}">
      <dsp:nvSpPr>
        <dsp:cNvPr id="0" name=""/>
        <dsp:cNvSpPr/>
      </dsp:nvSpPr>
      <dsp:spPr>
        <a:xfrm>
          <a:off x="793102" y="4293294"/>
          <a:ext cx="7436497" cy="68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672" tIns="72672" rIns="72672" bIns="726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Privacy: </a:t>
          </a:r>
          <a:r>
            <a:rPr lang="en-US" sz="1800" b="0" i="0" kern="1200" dirty="0"/>
            <a:t>why should CA know which site I use?</a:t>
          </a:r>
          <a:endParaRPr lang="en-US" sz="1800" b="0" kern="1200" dirty="0"/>
        </a:p>
      </dsp:txBody>
      <dsp:txXfrm>
        <a:off x="793102" y="4293294"/>
        <a:ext cx="7436497" cy="686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22.png>
</file>

<file path=ppt/media/image4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15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5818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16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2066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AE09E-008C-D6F8-399D-D4C91C935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E4E32B30-81BF-26A3-EC4D-4F4282E59B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17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B1E5465B-F123-F514-15F0-E68C4D692F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5299C693-E231-EFA4-FDE5-042C328801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4130359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F0FCF7-5499-4119-AA29-94595914F908}" type="slidenum">
              <a:rPr lang="he-IL" altLang="en-US" b="0"/>
              <a:pPr eaLnBrk="1" hangingPunct="1"/>
              <a:t>18</a:t>
            </a:fld>
            <a:endParaRPr lang="en-US" altLang="en-US" b="0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3286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19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562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8EA027-234C-44EF-8413-7B578C9DC478}" type="slidenum">
              <a:rPr lang="he-IL" altLang="en-US" b="0"/>
              <a:pPr eaLnBrk="1" hangingPunct="1"/>
              <a:t>20</a:t>
            </a:fld>
            <a:endParaRPr lang="en-US" altLang="en-US" b="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7425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31A8297-8789-402C-9D23-EFF02C87B2D5}" type="slidenum">
              <a:rPr lang="he-IL" altLang="en-US" b="0"/>
              <a:pPr eaLnBrk="1" hangingPunct="1"/>
              <a:t>21</a:t>
            </a:fld>
            <a:endParaRPr lang="en-US" altLang="en-US" b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4830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EE38FF5-8E99-4433-88E9-D2BD25C0A481}" type="slidenum">
              <a:rPr lang="he-IL" altLang="en-US" b="0"/>
              <a:pPr eaLnBrk="1" hangingPunct="1"/>
              <a:t>22</a:t>
            </a:fld>
            <a:endParaRPr lang="en-US" altLang="en-US" b="0"/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576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54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923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BC9EAE-58D5-4249-8811-B991B69C750D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 lIns="96660" tIns="48329" rIns="96660" bIns="48329"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25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7E5CA-B195-6B00-52F7-7BC396B4A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10D10-8F11-26BD-9F95-8019CDFE5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D0D34A-7162-C41E-04F2-76FD37B10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59228-CA0E-1B84-5427-B824A2387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947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28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29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30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31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75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0E83F-86AE-4DCF-1C71-1A6E880B3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1A7299-E7A3-D070-A078-240EA1C96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24DC0-E984-0289-BBF5-687F67823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AFB9C-D34F-B79A-4E15-FFB70A1BD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7860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915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0689DE9-DF67-45B3-A995-8ADB58ED19B5}" type="slidenum">
              <a:rPr lang="he-IL" altLang="en-US" b="0"/>
              <a:pPr eaLnBrk="1" hangingPunct="1"/>
              <a:t>12</a:t>
            </a:fld>
            <a:endParaRPr lang="en-US" altLang="en-US" b="0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191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13</a:t>
            </a:fld>
            <a:endParaRPr lang="en-US" altLang="en-US" b="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2956701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CC159-41DD-E9BD-610F-79B420E0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>
            <a:extLst>
              <a:ext uri="{FF2B5EF4-FFF2-40B4-BE49-F238E27FC236}">
                <a16:creationId xmlns:a16="http://schemas.microsoft.com/office/drawing/2014/main" id="{64A0E384-D180-C244-5AEC-8BC7E278B9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281FB22-AC9E-4FED-80AE-D87565654831}" type="slidenum">
              <a:rPr lang="he-IL" altLang="en-US" b="0"/>
              <a:pPr eaLnBrk="1" hangingPunct="1"/>
              <a:t>14</a:t>
            </a:fld>
            <a:endParaRPr lang="en-US" altLang="en-US" b="0"/>
          </a:p>
        </p:txBody>
      </p:sp>
      <p:sp>
        <p:nvSpPr>
          <p:cNvPr id="134147" name="Rectangle 2">
            <a:extLst>
              <a:ext uri="{FF2B5EF4-FFF2-40B4-BE49-F238E27FC236}">
                <a16:creationId xmlns:a16="http://schemas.microsoft.com/office/drawing/2014/main" id="{E062FBA9-A862-5AAC-97C3-E2BC8D6FD9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34148" name="Rectangle 3">
            <a:extLst>
              <a:ext uri="{FF2B5EF4-FFF2-40B4-BE49-F238E27FC236}">
                <a16:creationId xmlns:a16="http://schemas.microsoft.com/office/drawing/2014/main" id="{0BDFF4C3-2DF5-F572-C2E9-BF06BBCBB8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en-US" altLang="en-US" dirty="0"/>
              <a:t>Object Identifiers (OID) follow ASN standard</a:t>
            </a:r>
          </a:p>
          <a:p>
            <a:pPr eaLnBrk="1" hangingPunct="1"/>
            <a:r>
              <a:rPr lang="en-US" altLang="en-US" dirty="0"/>
              <a:t>ASN = Abstract Syntax Notation</a:t>
            </a:r>
          </a:p>
        </p:txBody>
      </p:sp>
    </p:spTree>
    <p:extLst>
      <p:ext uri="{BB962C8B-B14F-4D97-AF65-F5344CB8AC3E}">
        <p14:creationId xmlns:p14="http://schemas.microsoft.com/office/powerpoint/2010/main" val="332805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F819DE-7976-7D4C-94F4-2ED36BD8A8C1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965E88-6D86-B344-AD81-25A73422E1A5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853835-6DB2-794F-9402-B19C2AEC07F2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1A41A4-988D-E048-A3C3-07A8634CD114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F31B07C-8857-5740-927E-DE50A2DD6466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54D8B53-BE52-DF47-BA90-E0BFB0C2347B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F9257DD-D51C-C84A-A36C-CB489F09D706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05BE671-6EE2-AD41-9ADC-0C902444875A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85B669-E83C-4146-A0D2-4084FD33F372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7CE662-0CCA-8A43-8C81-087377A1D40B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875D6A-DA7D-304A-A3BD-306313FE0ADC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53D277D-7719-6E48-9D0C-AC6D49DF144B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8AC306-FD84-E448-B1F9-289D4F0CE29C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87D92CF-5610-1942-8CC4-752D90AC99D6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28185B35-DCBA-674C-A24B-875E4B436D98}" type="datetime1">
              <a:rPr lang="en-US" altLang="en-US" smtClean="0"/>
              <a:t>11/17/24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hccc-ss-152-1/chapter/research-design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12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196-0FED-45B1-8031-1136035C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PKI Goals/Requirements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B4BEF3E-A1AF-45E5-8982-AD8484819C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124790"/>
              </p:ext>
            </p:extLst>
          </p:nvPr>
        </p:nvGraphicFramePr>
        <p:xfrm>
          <a:off x="457200" y="1148459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D9B0858-86F4-244E-B60B-9326DCE1AF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33987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X.509 Certificates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0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Part of the X.500 Global Directory Standard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X.509 Standard Certificate Format</a:t>
            </a:r>
          </a:p>
        </p:txBody>
      </p:sp>
      <p:sp>
        <p:nvSpPr>
          <p:cNvPr id="1374212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943162"/>
            <a:ext cx="8229600" cy="5178964"/>
          </a:xfrm>
        </p:spPr>
        <p:txBody>
          <a:bodyPr/>
          <a:lstStyle/>
          <a:p>
            <a:r>
              <a:rPr lang="en-US" altLang="en-US" sz="2400" dirty="0"/>
              <a:t>Published by ITU (International Telecommunication Union) in 1988 as part of the X.500 global directory standard.</a:t>
            </a:r>
          </a:p>
          <a:p>
            <a:r>
              <a:rPr lang="en-US" altLang="en-US" sz="2400" dirty="0"/>
              <a:t>Idea: Signature binds </a:t>
            </a:r>
            <a:r>
              <a:rPr lang="en-US" altLang="en-US" sz="2400" b="1" dirty="0"/>
              <a:t>public key </a:t>
            </a:r>
            <a:r>
              <a:rPr lang="en-US" altLang="en-US" sz="2400" dirty="0"/>
              <a:t>to distinguished name (DN) and to other attributes</a:t>
            </a:r>
          </a:p>
          <a:p>
            <a:pPr lvl="1"/>
            <a:r>
              <a:rPr lang="en-US" altLang="en-US" sz="2400" dirty="0"/>
              <a:t>Some defined in X.509 standard, others in `extensions`</a:t>
            </a:r>
          </a:p>
          <a:p>
            <a:r>
              <a:rPr lang="en-US" altLang="en-US" sz="2400" dirty="0"/>
              <a:t>Used widely despite complaints about its complexity.</a:t>
            </a:r>
          </a:p>
          <a:p>
            <a:pPr lvl="1"/>
            <a:r>
              <a:rPr lang="en-US" altLang="en-US" sz="2400" dirty="0"/>
              <a:t>SSL/TLS, code-signing, IP-Sec, …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53AB397-F9C1-8549-8BDE-7380B71C76B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838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7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74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74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74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74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1458539" y="14700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536327" y="1530349"/>
            <a:ext cx="125253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Version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71252" y="5068886"/>
            <a:ext cx="4165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on the above fields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58" name="Rectangle 27"/>
          <p:cNvSpPr>
            <a:spLocks noChangeArrowheads="1"/>
          </p:cNvSpPr>
          <p:nvPr/>
        </p:nvSpPr>
        <p:spPr bwMode="auto">
          <a:xfrm>
            <a:off x="1458539" y="4132262"/>
            <a:ext cx="5835650" cy="79533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59" name="Rectangle 28"/>
          <p:cNvSpPr>
            <a:spLocks noChangeArrowheads="1"/>
          </p:cNvSpPr>
          <p:nvPr/>
        </p:nvSpPr>
        <p:spPr bwMode="auto">
          <a:xfrm>
            <a:off x="1536327" y="4192587"/>
            <a:ext cx="2033588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Subject public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0" name="Rectangle 29"/>
          <p:cNvSpPr>
            <a:spLocks noChangeArrowheads="1"/>
          </p:cNvSpPr>
          <p:nvPr/>
        </p:nvSpPr>
        <p:spPr bwMode="auto">
          <a:xfrm>
            <a:off x="1536327" y="4551362"/>
            <a:ext cx="2200275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information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1" name="Rectangle 30"/>
          <p:cNvSpPr>
            <a:spLocks noChangeArrowheads="1"/>
          </p:cNvSpPr>
          <p:nvPr/>
        </p:nvSpPr>
        <p:spPr bwMode="auto">
          <a:xfrm>
            <a:off x="1458539" y="36972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2" name="Rectangle 31"/>
          <p:cNvSpPr>
            <a:spLocks noChangeArrowheads="1"/>
          </p:cNvSpPr>
          <p:nvPr/>
        </p:nvSpPr>
        <p:spPr bwMode="auto">
          <a:xfrm>
            <a:off x="1536327" y="3756024"/>
            <a:ext cx="54966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Subject (user)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3" name="Rectangle 32"/>
          <p:cNvSpPr>
            <a:spLocks noChangeArrowheads="1"/>
          </p:cNvSpPr>
          <p:nvPr/>
        </p:nvSpPr>
        <p:spPr bwMode="auto">
          <a:xfrm>
            <a:off x="1458539" y="3260724"/>
            <a:ext cx="5835650" cy="43656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4" name="Rectangle 33"/>
          <p:cNvSpPr>
            <a:spLocks noChangeArrowheads="1"/>
          </p:cNvSpPr>
          <p:nvPr/>
        </p:nvSpPr>
        <p:spPr bwMode="auto">
          <a:xfrm>
            <a:off x="1536327" y="3321049"/>
            <a:ext cx="213360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Validity period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5" name="Rectangle 34"/>
          <p:cNvSpPr>
            <a:spLocks noChangeArrowheads="1"/>
          </p:cNvSpPr>
          <p:nvPr/>
        </p:nvSpPr>
        <p:spPr bwMode="auto">
          <a:xfrm>
            <a:off x="1458539" y="2776537"/>
            <a:ext cx="5835650" cy="48418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6" name="Rectangle 35"/>
          <p:cNvSpPr>
            <a:spLocks noChangeArrowheads="1"/>
          </p:cNvSpPr>
          <p:nvPr/>
        </p:nvSpPr>
        <p:spPr bwMode="auto">
          <a:xfrm>
            <a:off x="1536327" y="2838449"/>
            <a:ext cx="44178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Issuer Distinguished Name (DN)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7" name="Rectangle 36"/>
          <p:cNvSpPr>
            <a:spLocks noChangeArrowheads="1"/>
          </p:cNvSpPr>
          <p:nvPr/>
        </p:nvSpPr>
        <p:spPr bwMode="auto">
          <a:xfrm>
            <a:off x="1458539" y="2341562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68" name="Rectangle 37"/>
          <p:cNvSpPr>
            <a:spLocks noChangeArrowheads="1"/>
          </p:cNvSpPr>
          <p:nvPr/>
        </p:nvSpPr>
        <p:spPr bwMode="auto">
          <a:xfrm>
            <a:off x="1536327" y="2401887"/>
            <a:ext cx="58610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Signature Algorithm Object Identifier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69" name="Rectangle 38"/>
          <p:cNvSpPr>
            <a:spLocks noChangeArrowheads="1"/>
          </p:cNvSpPr>
          <p:nvPr/>
        </p:nvSpPr>
        <p:spPr bwMode="auto">
          <a:xfrm>
            <a:off x="1458539" y="1906587"/>
            <a:ext cx="5835650" cy="434975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0" name="Rectangle 39"/>
          <p:cNvSpPr>
            <a:spLocks noChangeArrowheads="1"/>
          </p:cNvSpPr>
          <p:nvPr/>
        </p:nvSpPr>
        <p:spPr bwMode="auto">
          <a:xfrm>
            <a:off x="1536327" y="1965324"/>
            <a:ext cx="35242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Certificate serial number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771" name="Line 40"/>
          <p:cNvSpPr>
            <a:spLocks noChangeShapeType="1"/>
          </p:cNvSpPr>
          <p:nvPr/>
        </p:nvSpPr>
        <p:spPr bwMode="auto">
          <a:xfrm>
            <a:off x="1458539" y="1470024"/>
            <a:ext cx="5835650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2" name="Line 41"/>
          <p:cNvSpPr>
            <a:spLocks noChangeShapeType="1"/>
          </p:cNvSpPr>
          <p:nvPr/>
        </p:nvSpPr>
        <p:spPr bwMode="auto">
          <a:xfrm>
            <a:off x="1458539" y="23415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3" name="Line 42"/>
          <p:cNvSpPr>
            <a:spLocks noChangeShapeType="1"/>
          </p:cNvSpPr>
          <p:nvPr/>
        </p:nvSpPr>
        <p:spPr bwMode="auto">
          <a:xfrm>
            <a:off x="1458539" y="277653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4" name="Line 43"/>
          <p:cNvSpPr>
            <a:spLocks noChangeShapeType="1"/>
          </p:cNvSpPr>
          <p:nvPr/>
        </p:nvSpPr>
        <p:spPr bwMode="auto">
          <a:xfrm>
            <a:off x="1458539" y="3260724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5" name="Line 44"/>
          <p:cNvSpPr>
            <a:spLocks noChangeShapeType="1"/>
          </p:cNvSpPr>
          <p:nvPr/>
        </p:nvSpPr>
        <p:spPr bwMode="auto">
          <a:xfrm>
            <a:off x="1458539" y="36972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6" name="Line 45"/>
          <p:cNvSpPr>
            <a:spLocks noChangeShapeType="1"/>
          </p:cNvSpPr>
          <p:nvPr/>
        </p:nvSpPr>
        <p:spPr bwMode="auto">
          <a:xfrm>
            <a:off x="1458539" y="4132262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77" name="Line 46"/>
          <p:cNvSpPr>
            <a:spLocks noChangeShapeType="1"/>
          </p:cNvSpPr>
          <p:nvPr/>
        </p:nvSpPr>
        <p:spPr bwMode="auto">
          <a:xfrm>
            <a:off x="1458539" y="4927599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1" name="Line 50"/>
          <p:cNvSpPr>
            <a:spLocks noChangeShapeType="1"/>
          </p:cNvSpPr>
          <p:nvPr/>
        </p:nvSpPr>
        <p:spPr bwMode="auto">
          <a:xfrm flipV="1">
            <a:off x="1517275" y="5473699"/>
            <a:ext cx="5776913" cy="0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2" name="Line 51"/>
          <p:cNvSpPr>
            <a:spLocks noChangeShapeType="1"/>
          </p:cNvSpPr>
          <p:nvPr/>
        </p:nvSpPr>
        <p:spPr bwMode="auto">
          <a:xfrm>
            <a:off x="1458539" y="1470024"/>
            <a:ext cx="41276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3" name="Line 52"/>
          <p:cNvSpPr>
            <a:spLocks noChangeShapeType="1"/>
          </p:cNvSpPr>
          <p:nvPr/>
        </p:nvSpPr>
        <p:spPr bwMode="auto">
          <a:xfrm>
            <a:off x="7294189" y="1470024"/>
            <a:ext cx="0" cy="4003675"/>
          </a:xfrm>
          <a:prstGeom prst="line">
            <a:avLst/>
          </a:prstGeom>
          <a:noFill/>
          <a:ln w="23813" cap="sq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84" name="Line 53"/>
          <p:cNvSpPr>
            <a:spLocks noChangeShapeType="1"/>
          </p:cNvSpPr>
          <p:nvPr/>
        </p:nvSpPr>
        <p:spPr bwMode="auto">
          <a:xfrm>
            <a:off x="1458539" y="1906587"/>
            <a:ext cx="5835650" cy="0"/>
          </a:xfrm>
          <a:prstGeom prst="line">
            <a:avLst/>
          </a:prstGeom>
          <a:noFill/>
          <a:ln w="1111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5"/>
          <p:cNvSpPr>
            <a:spLocks/>
          </p:cNvSpPr>
          <p:nvPr/>
        </p:nvSpPr>
        <p:spPr bwMode="auto">
          <a:xfrm>
            <a:off x="1137864" y="1465261"/>
            <a:ext cx="261939" cy="3462338"/>
          </a:xfrm>
          <a:custGeom>
            <a:avLst/>
            <a:gdLst>
              <a:gd name="T0" fmla="*/ 1600 w 1600"/>
              <a:gd name="T1" fmla="*/ 0 h 29200"/>
              <a:gd name="T2" fmla="*/ 800 w 1600"/>
              <a:gd name="T3" fmla="*/ 2434 h 29200"/>
              <a:gd name="T4" fmla="*/ 800 w 1600"/>
              <a:gd name="T5" fmla="*/ 12167 h 29200"/>
              <a:gd name="T6" fmla="*/ 0 w 1600"/>
              <a:gd name="T7" fmla="*/ 14600 h 29200"/>
              <a:gd name="T8" fmla="*/ 800 w 1600"/>
              <a:gd name="T9" fmla="*/ 17034 h 29200"/>
              <a:gd name="T10" fmla="*/ 800 w 1600"/>
              <a:gd name="T11" fmla="*/ 26767 h 29200"/>
              <a:gd name="T12" fmla="*/ 1600 w 1600"/>
              <a:gd name="T13" fmla="*/ 29200 h 29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0" h="29200">
                <a:moveTo>
                  <a:pt x="1600" y="0"/>
                </a:moveTo>
                <a:cubicBezTo>
                  <a:pt x="1159" y="0"/>
                  <a:pt x="800" y="1090"/>
                  <a:pt x="800" y="2434"/>
                </a:cubicBezTo>
                <a:lnTo>
                  <a:pt x="800" y="12167"/>
                </a:lnTo>
                <a:cubicBezTo>
                  <a:pt x="800" y="13511"/>
                  <a:pt x="442" y="14600"/>
                  <a:pt x="0" y="14600"/>
                </a:cubicBezTo>
                <a:cubicBezTo>
                  <a:pt x="442" y="14600"/>
                  <a:pt x="800" y="15690"/>
                  <a:pt x="800" y="17034"/>
                </a:cubicBezTo>
                <a:lnTo>
                  <a:pt x="800" y="26767"/>
                </a:lnTo>
                <a:cubicBezTo>
                  <a:pt x="800" y="28111"/>
                  <a:pt x="1159" y="29200"/>
                  <a:pt x="1600" y="29200"/>
                </a:cubicBezTo>
              </a:path>
            </a:pathLst>
          </a:custGeom>
          <a:noFill/>
          <a:ln w="7938" cap="rnd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 rot="16200000">
            <a:off x="299664" y="3427411"/>
            <a:ext cx="1508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Signed fields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2" name="Group 59"/>
          <p:cNvGrpSpPr>
            <a:grpSpLocks/>
          </p:cNvGrpSpPr>
          <p:nvPr/>
        </p:nvGrpSpPr>
        <p:grpSpPr bwMode="auto">
          <a:xfrm>
            <a:off x="3768352" y="4159249"/>
            <a:ext cx="1538288" cy="641350"/>
            <a:chOff x="1802" y="2393"/>
            <a:chExt cx="969" cy="404"/>
          </a:xfrm>
        </p:grpSpPr>
        <p:sp>
          <p:nvSpPr>
            <p:cNvPr id="21" name="Rectangle 57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58"/>
            <p:cNvSpPr>
              <a:spLocks noChangeArrowheads="1"/>
            </p:cNvSpPr>
            <p:nvPr/>
          </p:nvSpPr>
          <p:spPr bwMode="auto">
            <a:xfrm>
              <a:off x="1802" y="2393"/>
              <a:ext cx="969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Rectangle 60"/>
          <p:cNvSpPr>
            <a:spLocks noChangeArrowheads="1"/>
          </p:cNvSpPr>
          <p:nvPr/>
        </p:nvSpPr>
        <p:spPr bwMode="auto">
          <a:xfrm>
            <a:off x="3995364" y="4190999"/>
            <a:ext cx="12414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Public key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1"/>
          <p:cNvSpPr>
            <a:spLocks noChangeArrowheads="1"/>
          </p:cNvSpPr>
          <p:nvPr/>
        </p:nvSpPr>
        <p:spPr bwMode="auto">
          <a:xfrm>
            <a:off x="4233489" y="4498974"/>
            <a:ext cx="74612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Value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" name="Group 64"/>
          <p:cNvGrpSpPr>
            <a:grpSpLocks/>
          </p:cNvGrpSpPr>
          <p:nvPr/>
        </p:nvGrpSpPr>
        <p:grpSpPr bwMode="auto">
          <a:xfrm>
            <a:off x="5498727" y="4159249"/>
            <a:ext cx="1539875" cy="641350"/>
            <a:chOff x="2892" y="2393"/>
            <a:chExt cx="970" cy="404"/>
          </a:xfrm>
        </p:grpSpPr>
        <p:sp>
          <p:nvSpPr>
            <p:cNvPr id="19" name="Rectangle 62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63"/>
            <p:cNvSpPr>
              <a:spLocks noChangeArrowheads="1"/>
            </p:cNvSpPr>
            <p:nvPr/>
          </p:nvSpPr>
          <p:spPr bwMode="auto">
            <a:xfrm>
              <a:off x="2892" y="2393"/>
              <a:ext cx="970" cy="404"/>
            </a:xfrm>
            <a:prstGeom prst="rect">
              <a:avLst/>
            </a:prstGeom>
            <a:noFill/>
            <a:ln w="7938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Rectangle 65"/>
          <p:cNvSpPr>
            <a:spLocks noChangeArrowheads="1"/>
          </p:cNvSpPr>
          <p:nvPr/>
        </p:nvSpPr>
        <p:spPr bwMode="auto">
          <a:xfrm>
            <a:off x="5736852" y="4190999"/>
            <a:ext cx="12192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Algorithm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66"/>
          <p:cNvSpPr>
            <a:spLocks noChangeArrowheads="1"/>
          </p:cNvSpPr>
          <p:nvPr/>
        </p:nvSpPr>
        <p:spPr bwMode="auto">
          <a:xfrm>
            <a:off x="5533652" y="4498974"/>
            <a:ext cx="5111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Obj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7"/>
          <p:cNvSpPr>
            <a:spLocks noChangeArrowheads="1"/>
          </p:cNvSpPr>
          <p:nvPr/>
        </p:nvSpPr>
        <p:spPr bwMode="auto">
          <a:xfrm>
            <a:off x="5917827" y="4498974"/>
            <a:ext cx="1239838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ID (OID)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1AF84F4-9012-284B-9A8A-A9238CF74EE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4515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287DE-4AF2-7962-7CF6-9E283A3D4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480E490C-36F5-FA9A-B8A5-A03E0FC1E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 dirty="0"/>
              <a:t>X.509 V1 Certificate Format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389125F8-F3E1-2C36-0039-8FECD3071C1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ABD082EA-C204-076A-0EAB-F9543A00EE4B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1900" kern="0" dirty="0">
                <a:solidFill>
                  <a:srgbClr val="0000FF"/>
                </a:solidFill>
              </a:rPr>
              <a:t>Version: </a:t>
            </a:r>
            <a:r>
              <a:rPr lang="en-US" altLang="en-US" sz="1900" b="0" kern="0" dirty="0"/>
              <a:t>the version of X.509 (for V1 it is 1 and so on).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Certificate serial number: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serial number of the certificate, unique among all the certificates issued by this CA.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algorithm OID: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an object identifier (OID) for the signature algorithm used to sign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Issuer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issuer of the certificate.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Validity period: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period during which the certificate is supposed to be valid.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DN: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the Distinguished Name (DN) of the subject of the certificate, i.e., the entity to whom the certificate was issued. 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Subject public key information: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includes two parts, one containing the certified public key, and the other providing an OID to identify the public key algorithm with which this public key is to be used.</a:t>
            </a:r>
          </a:p>
          <a:p>
            <a:r>
              <a:rPr lang="en-US" sz="1900" dirty="0">
                <a:solidFill>
                  <a:srgbClr val="0000FF"/>
                </a:solidFill>
                <a:effectLst/>
              </a:rPr>
              <a:t>Signature (produced by CA)</a:t>
            </a:r>
            <a:r>
              <a:rPr lang="el-GR" sz="1900" dirty="0">
                <a:solidFill>
                  <a:srgbClr val="0000FF"/>
                </a:solidFill>
                <a:effectLst/>
              </a:rPr>
              <a:t>: </a:t>
            </a:r>
            <a:r>
              <a:rPr lang="en-US" sz="1900" b="0" dirty="0">
                <a:solidFill>
                  <a:srgbClr val="000000"/>
                </a:solidFill>
                <a:effectLst/>
              </a:rPr>
              <a:t>a signature over the above fields.</a:t>
            </a:r>
          </a:p>
          <a:p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pPr lvl="1"/>
            <a:endParaRPr lang="en-US" altLang="en-US" sz="1900" b="0" kern="0" dirty="0"/>
          </a:p>
          <a:p>
            <a:endParaRPr lang="en-US" sz="1900" b="0" kern="0" dirty="0"/>
          </a:p>
        </p:txBody>
      </p:sp>
    </p:spTree>
    <p:extLst>
      <p:ext uri="{BB962C8B-B14F-4D97-AF65-F5344CB8AC3E}">
        <p14:creationId xmlns:p14="http://schemas.microsoft.com/office/powerpoint/2010/main" val="4251590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X.509 Certs &amp; Subject Identifiers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199" y="1149350"/>
            <a:ext cx="7961087" cy="49815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800" dirty="0"/>
              <a:t>V1: Distinguished Name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V2: Unique identifiers (for subject &amp; issuer)</a:t>
            </a:r>
          </a:p>
          <a:p>
            <a:pPr>
              <a:lnSpc>
                <a:spcPct val="150000"/>
              </a:lnSpc>
            </a:pPr>
            <a:r>
              <a:rPr lang="en-US" altLang="en-US" sz="2800" dirty="0"/>
              <a:t>V3: Extensions (used in practice) </a:t>
            </a:r>
          </a:p>
          <a:p>
            <a:pPr lvl="1">
              <a:lnSpc>
                <a:spcPct val="150000"/>
              </a:lnSpc>
            </a:pPr>
            <a:r>
              <a:rPr lang="en-US" altLang="en-US" sz="2400" dirty="0"/>
              <a:t>Some defined in X.509, others elsewhere</a:t>
            </a:r>
            <a:endParaRPr lang="en-US" altLang="en-US" sz="2000" dirty="0"/>
          </a:p>
          <a:p>
            <a:pPr lvl="1"/>
            <a:endParaRPr lang="en-US" altLang="en-US" sz="2000" dirty="0"/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EE35B8F-F148-9F45-8A9F-ADED8F16EA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6963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>
          <a:xfrm>
            <a:off x="442452" y="176213"/>
            <a:ext cx="8701548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85303"/>
            <a:ext cx="8244348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4499136-AF84-2F42-BCC9-F345FF25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52132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5B820-8F59-6980-9482-6B489F4D6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>
            <a:extLst>
              <a:ext uri="{FF2B5EF4-FFF2-40B4-BE49-F238E27FC236}">
                <a16:creationId xmlns:a16="http://schemas.microsoft.com/office/drawing/2014/main" id="{7D0B5EC3-F1A6-7B3E-D695-772725766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5760" y="176213"/>
            <a:ext cx="8595360" cy="966787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X.509 Certificate Format – Later Versions 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A0812C18-F007-2DEE-455F-7033F43B86C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2" name="מציין מיקום תוכן 2">
            <a:extLst>
              <a:ext uri="{FF2B5EF4-FFF2-40B4-BE49-F238E27FC236}">
                <a16:creationId xmlns:a16="http://schemas.microsoft.com/office/drawing/2014/main" id="{1369B643-FD63-20E4-653E-A611176C66C1}"/>
              </a:ext>
            </a:extLst>
          </p:cNvPr>
          <p:cNvSpPr txBox="1">
            <a:spLocks/>
          </p:cNvSpPr>
          <p:nvPr/>
        </p:nvSpPr>
        <p:spPr>
          <a:xfrm>
            <a:off x="457199" y="1149350"/>
            <a:ext cx="7961087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2200" kern="0" dirty="0">
                <a:solidFill>
                  <a:srgbClr val="0000FF"/>
                </a:solidFill>
              </a:rPr>
              <a:t>Issuer and subject unique identifiers (V2): </a:t>
            </a:r>
          </a:p>
          <a:p>
            <a:pPr lvl="1"/>
            <a:r>
              <a:rPr lang="en-US" altLang="en-US" sz="2200" b="0" kern="0" dirty="0"/>
              <a:t>Added to ensure uniqueness to handle situations where the DN may fail to ensure uniqueness.</a:t>
            </a:r>
          </a:p>
          <a:p>
            <a:pPr lvl="1"/>
            <a:r>
              <a:rPr lang="en-US" altLang="en-US" sz="2200" b="0" kern="0" dirty="0"/>
              <a:t>Not widely used.</a:t>
            </a:r>
          </a:p>
          <a:p>
            <a:r>
              <a:rPr lang="en-US" sz="2200" dirty="0">
                <a:solidFill>
                  <a:srgbClr val="0000FF"/>
                </a:solidFill>
                <a:effectLst/>
              </a:rPr>
              <a:t>Extensions (V3): 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Additional fields to increase the expressiveness of X.509 certificates to facilitate more applications and end users.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  <a:effectLst/>
              </a:rPr>
              <a:t>Examples include limitations on which application the certificate or public key can be used for, certificate path constraints, policy constraints, etc.</a:t>
            </a:r>
          </a:p>
          <a:p>
            <a:pPr lvl="1"/>
            <a:r>
              <a:rPr lang="en-US" sz="2200" b="0" dirty="0">
                <a:solidFill>
                  <a:srgbClr val="000000"/>
                </a:solidFill>
              </a:rPr>
              <a:t>We will not cover these in this course. More details are in a Network Security course.</a:t>
            </a:r>
            <a:endParaRPr lang="en-US" sz="2200" b="0" dirty="0">
              <a:solidFill>
                <a:srgbClr val="000000"/>
              </a:solidFill>
              <a:effectLst/>
            </a:endParaRPr>
          </a:p>
          <a:p>
            <a:endParaRPr lang="en-US" sz="2200" b="0" kern="0" dirty="0"/>
          </a:p>
        </p:txBody>
      </p:sp>
    </p:spTree>
    <p:extLst>
      <p:ext uri="{BB962C8B-B14F-4D97-AF65-F5344CB8AC3E}">
        <p14:creationId xmlns:p14="http://schemas.microsoft.com/office/powerpoint/2010/main" val="810610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71550"/>
            <a:ext cx="7848600" cy="588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8918" name="Rectangle 3"/>
          <p:cNvSpPr>
            <a:spLocks noGrp="1" noChangeArrowheads="1"/>
          </p:cNvSpPr>
          <p:nvPr>
            <p:ph type="title"/>
          </p:nvPr>
        </p:nvSpPr>
        <p:spPr>
          <a:xfrm>
            <a:off x="762000" y="220663"/>
            <a:ext cx="8158163" cy="922337"/>
          </a:xfrm>
        </p:spPr>
        <p:txBody>
          <a:bodyPr/>
          <a:lstStyle/>
          <a:p>
            <a:pPr eaLnBrk="1" hangingPunct="1"/>
            <a:r>
              <a:rPr lang="en-US" altLang="en-US" sz="3800"/>
              <a:t>X.509 Certificate Validation (simplified)</a:t>
            </a:r>
            <a:endParaRPr lang="en-US" altLang="en-US" sz="2900" i="1">
              <a:solidFill>
                <a:schemeClr val="tx1"/>
              </a:solidFill>
            </a:endParaRPr>
          </a:p>
        </p:txBody>
      </p:sp>
      <p:sp>
        <p:nvSpPr>
          <p:cNvPr id="38919" name="Line 4"/>
          <p:cNvSpPr>
            <a:spLocks noChangeShapeType="1"/>
          </p:cNvSpPr>
          <p:nvPr/>
        </p:nvSpPr>
        <p:spPr bwMode="auto">
          <a:xfrm>
            <a:off x="2276475" y="1538288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0" name="AutoShape 5"/>
          <p:cNvSpPr>
            <a:spLocks noChangeArrowheads="1"/>
          </p:cNvSpPr>
          <p:nvPr/>
        </p:nvSpPr>
        <p:spPr bwMode="auto">
          <a:xfrm>
            <a:off x="304800" y="1202662"/>
            <a:ext cx="2286000" cy="47373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CA name</a:t>
            </a:r>
          </a:p>
        </p:txBody>
      </p:sp>
      <p:sp>
        <p:nvSpPr>
          <p:cNvPr id="38921" name="Line 6"/>
          <p:cNvSpPr>
            <a:spLocks noChangeShapeType="1"/>
          </p:cNvSpPr>
          <p:nvPr/>
        </p:nvSpPr>
        <p:spPr bwMode="auto">
          <a:xfrm>
            <a:off x="2209800" y="3200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2" name="AutoShape 7"/>
          <p:cNvSpPr>
            <a:spLocks noChangeArrowheads="1"/>
          </p:cNvSpPr>
          <p:nvPr/>
        </p:nvSpPr>
        <p:spPr bwMode="auto">
          <a:xfrm>
            <a:off x="304800" y="2895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3" name="Line 8"/>
          <p:cNvSpPr>
            <a:spLocks noChangeShapeType="1"/>
          </p:cNvSpPr>
          <p:nvPr/>
        </p:nvSpPr>
        <p:spPr bwMode="auto">
          <a:xfrm>
            <a:off x="2362200" y="5029200"/>
            <a:ext cx="1981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4" name="AutoShape 9"/>
          <p:cNvSpPr>
            <a:spLocks noChangeArrowheads="1"/>
          </p:cNvSpPr>
          <p:nvPr/>
        </p:nvSpPr>
        <p:spPr bwMode="auto">
          <a:xfrm>
            <a:off x="122663" y="4419600"/>
            <a:ext cx="2544337" cy="83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Acceptable?</a:t>
            </a:r>
          </a:p>
        </p:txBody>
      </p:sp>
      <p:sp>
        <p:nvSpPr>
          <p:cNvPr id="38925" name="Line 10"/>
          <p:cNvSpPr>
            <a:spLocks noChangeShapeType="1"/>
          </p:cNvSpPr>
          <p:nvPr/>
        </p:nvSpPr>
        <p:spPr bwMode="auto">
          <a:xfrm>
            <a:off x="2209800" y="3581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6" name="AutoShape 11"/>
          <p:cNvSpPr>
            <a:spLocks noChangeArrowheads="1"/>
          </p:cNvSpPr>
          <p:nvPr/>
        </p:nvSpPr>
        <p:spPr bwMode="auto">
          <a:xfrm>
            <a:off x="304800" y="34290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</a:t>
            </a:r>
          </a:p>
        </p:txBody>
      </p:sp>
      <p:sp>
        <p:nvSpPr>
          <p:cNvPr id="38927" name="AutoShape 12"/>
          <p:cNvSpPr>
            <a:spLocks noChangeArrowheads="1"/>
          </p:cNvSpPr>
          <p:nvPr/>
        </p:nvSpPr>
        <p:spPr bwMode="auto">
          <a:xfrm>
            <a:off x="304800" y="2133599"/>
            <a:ext cx="2062163" cy="5476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</a:t>
            </a:r>
          </a:p>
          <a:p>
            <a:pPr algn="ctr" eaLnBrk="1" hangingPunct="1"/>
            <a:r>
              <a:rPr lang="en-US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</a:t>
            </a:r>
            <a:endParaRPr lang="en-US" altLang="en-US" b="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8" name="Line 13"/>
          <p:cNvSpPr>
            <a:spLocks noChangeShapeType="1"/>
          </p:cNvSpPr>
          <p:nvPr/>
        </p:nvSpPr>
        <p:spPr bwMode="auto">
          <a:xfrm>
            <a:off x="2366963" y="2349500"/>
            <a:ext cx="452437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0" name="Line 15"/>
          <p:cNvSpPr>
            <a:spLocks noChangeShapeType="1"/>
          </p:cNvSpPr>
          <p:nvPr/>
        </p:nvSpPr>
        <p:spPr bwMode="auto">
          <a:xfrm>
            <a:off x="2366963" y="1898650"/>
            <a:ext cx="452437" cy="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1" name="Line 16"/>
          <p:cNvSpPr>
            <a:spLocks noChangeShapeType="1"/>
          </p:cNvSpPr>
          <p:nvPr/>
        </p:nvSpPr>
        <p:spPr bwMode="auto">
          <a:xfrm flipV="1">
            <a:off x="2366963" y="4419600"/>
            <a:ext cx="2362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32" name="AutoShape 17"/>
          <p:cNvSpPr>
            <a:spLocks noChangeArrowheads="1"/>
          </p:cNvSpPr>
          <p:nvPr/>
        </p:nvSpPr>
        <p:spPr bwMode="auto">
          <a:xfrm>
            <a:off x="304800" y="5943600"/>
            <a:ext cx="20574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Valid?</a:t>
            </a:r>
          </a:p>
        </p:txBody>
      </p:sp>
      <p:sp>
        <p:nvSpPr>
          <p:cNvPr id="38933" name="Line 18"/>
          <p:cNvSpPr>
            <a:spLocks noChangeShapeType="1"/>
          </p:cNvSpPr>
          <p:nvPr/>
        </p:nvSpPr>
        <p:spPr bwMode="auto">
          <a:xfrm>
            <a:off x="2362200" y="6172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929" name="AutoShape 14"/>
          <p:cNvSpPr>
            <a:spLocks noChangeArrowheads="1"/>
          </p:cNvSpPr>
          <p:nvPr/>
        </p:nvSpPr>
        <p:spPr bwMode="auto">
          <a:xfrm>
            <a:off x="304800" y="1676400"/>
            <a:ext cx="2286000" cy="45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to date/time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F6EFFFB3-C476-7D4F-9F0E-F61C0546AE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355122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altLang="en-US" sz="3400" dirty="0"/>
              <a:t>Distinguished Names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450849" y="1006512"/>
            <a:ext cx="8229600" cy="4981575"/>
          </a:xfrm>
        </p:spPr>
        <p:txBody>
          <a:bodyPr/>
          <a:lstStyle/>
          <a:p>
            <a:r>
              <a:rPr lang="en-US" altLang="en-US" dirty="0"/>
              <a:t>Most certificates contain identifiers.</a:t>
            </a:r>
          </a:p>
          <a:p>
            <a:r>
              <a:rPr lang="en-US" altLang="en-US" dirty="0"/>
              <a:t>Influenced by telecommunication providers.</a:t>
            </a:r>
          </a:p>
          <a:p>
            <a:pPr lvl="1"/>
            <a:r>
              <a:rPr lang="en-US" altLang="en-US" dirty="0"/>
              <a:t>Phone directory services are based on common names.</a:t>
            </a:r>
          </a:p>
          <a:p>
            <a:r>
              <a:rPr lang="en-US" altLang="en-US" dirty="0"/>
              <a:t>Basic goals of identifiers: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Meaningful</a:t>
            </a:r>
            <a:r>
              <a:rPr lang="en-US" altLang="en-US" dirty="0"/>
              <a:t> (to humans) </a:t>
            </a:r>
          </a:p>
          <a:p>
            <a:pPr lvl="2"/>
            <a:r>
              <a:rPr lang="en-US" altLang="en-US" dirty="0"/>
              <a:t>Memorable, reputation, etc.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Unique</a:t>
            </a:r>
            <a:r>
              <a:rPr lang="en-US" altLang="en-US" dirty="0"/>
              <a:t> identification of entity (owner)</a:t>
            </a:r>
          </a:p>
          <a:p>
            <a:pPr lvl="1"/>
            <a:r>
              <a:rPr lang="en-US" altLang="en-US" dirty="0">
                <a:solidFill>
                  <a:srgbClr val="CC00CC"/>
                </a:solidFill>
              </a:rPr>
              <a:t>Decentralized</a:t>
            </a:r>
            <a:r>
              <a:rPr lang="en-US" altLang="en-US" dirty="0"/>
              <a:t> - with accountability: </a:t>
            </a:r>
            <a:br>
              <a:rPr lang="en-US" altLang="en-US" dirty="0"/>
            </a:br>
            <a:r>
              <a:rPr lang="en-US" altLang="en-US" dirty="0"/>
              <a:t>assigned by trusted (certificate) authorities</a:t>
            </a:r>
          </a:p>
          <a:p>
            <a:pPr lvl="2"/>
            <a:r>
              <a:rPr lang="en-US" altLang="en-US" dirty="0"/>
              <a:t>Accountability: identification of the signing authority</a:t>
            </a:r>
            <a:endParaRPr lang="he-IL" alt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6646D-C356-1148-8279-7E2DE5B7521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609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Public key infrastructure (PKI) components.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PKI goals.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X.509 PKI concepts.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Intermediate CAs and trust path verification.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Identifiers Trilemma</a:t>
            </a:r>
          </a:p>
        </p:txBody>
      </p:sp>
      <p:sp>
        <p:nvSpPr>
          <p:cNvPr id="23558" name="Rectangle 3"/>
          <p:cNvSpPr>
            <a:spLocks noGrp="1" noChangeArrowheads="1"/>
          </p:cNvSpPr>
          <p:nvPr>
            <p:ph idx="1"/>
          </p:nvPr>
        </p:nvSpPr>
        <p:spPr>
          <a:xfrm>
            <a:off x="294809" y="1048708"/>
            <a:ext cx="8486120" cy="2064253"/>
          </a:xfrm>
        </p:spPr>
        <p:txBody>
          <a:bodyPr/>
          <a:lstStyle/>
          <a:p>
            <a:pPr marL="415925" indent="-285750" eaLnBrk="1" hangingPunct="1"/>
            <a:r>
              <a:rPr lang="en-US" altLang="en-US" sz="2400" dirty="0"/>
              <a:t>Achieving the three goals: Meaningful, Unique, Decentralized, seems very challenging!</a:t>
            </a:r>
          </a:p>
          <a:p>
            <a:pPr marL="415925" indent="-285750" eaLnBrk="1" hangingPunct="1"/>
            <a:r>
              <a:rPr lang="en-US" altLang="en-US" sz="2400" dirty="0"/>
              <a:t>Examples of achieving any </a:t>
            </a:r>
            <a:r>
              <a:rPr lang="en-US" altLang="en-US" sz="2400" u="sng" dirty="0"/>
              <a:t>two</a:t>
            </a:r>
            <a:r>
              <a:rPr lang="en-US" altLang="en-US" sz="2400" dirty="0"/>
              <a:t> of the goals: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chemeClr val="tx2"/>
                </a:solidFill>
              </a:rPr>
              <a:t>Unique + Meaningful: URL, email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0000FF"/>
                </a:solidFill>
              </a:rPr>
              <a:t>Meaningful + Decentralized: common name</a:t>
            </a:r>
          </a:p>
          <a:p>
            <a:pPr marL="742950" lvl="1" indent="-285750" eaLnBrk="1" hangingPunct="1"/>
            <a:r>
              <a:rPr lang="en-US" altLang="en-US" sz="2000" dirty="0">
                <a:solidFill>
                  <a:srgbClr val="EC9C0C"/>
                </a:solidFill>
              </a:rPr>
              <a:t>Unique + Decentralized: hash of key</a:t>
            </a:r>
          </a:p>
          <a:p>
            <a:pPr marL="742950" lvl="1" indent="-285750" eaLnBrk="1" hangingPunct="1">
              <a:lnSpc>
                <a:spcPct val="80000"/>
              </a:lnSpc>
            </a:pPr>
            <a:endParaRPr lang="en-US" altLang="en-US" sz="2000" dirty="0">
              <a:solidFill>
                <a:srgbClr val="FF0000"/>
              </a:solidFill>
            </a:endParaRPr>
          </a:p>
          <a:p>
            <a:pPr marL="1095375" lvl="2" indent="-285750" eaLnBrk="1" hangingPunct="1">
              <a:lnSpc>
                <a:spcPct val="80000"/>
              </a:lnSpc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815206" y="3991730"/>
            <a:ext cx="3085148" cy="1609725"/>
          </a:xfrm>
          <a:prstGeom prst="triangle">
            <a:avLst>
              <a:gd name="adj" fmla="val 50000"/>
            </a:avLst>
          </a:prstGeom>
          <a:solidFill>
            <a:srgbClr val="FFCCFF"/>
          </a:solidFill>
          <a:ln w="38100">
            <a:solidFill>
              <a:srgbClr val="FF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he-IL" altLang="he-IL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985221" y="5403017"/>
            <a:ext cx="1524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rgbClr val="CC00CC"/>
                </a:solidFill>
              </a:rPr>
              <a:t>Meaningful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440205" y="3676182"/>
            <a:ext cx="1835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Decentralized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771719" y="5373720"/>
            <a:ext cx="10461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rgbClr val="CC00CC"/>
                </a:solidFill>
              </a:rPr>
              <a:t>Unique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15351" y="4542467"/>
            <a:ext cx="1287532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/>
              <a:t>The </a:t>
            </a:r>
            <a:br>
              <a:rPr lang="en-US"/>
            </a:br>
            <a:r>
              <a:rPr lang="en-US"/>
              <a:t>Identifiers</a:t>
            </a:r>
            <a:br>
              <a:rPr lang="en-US"/>
            </a:br>
            <a:r>
              <a:rPr lang="en-US"/>
              <a:t>Trilemma</a:t>
            </a:r>
            <a:endParaRPr lang="he-IL"/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2263067" y="4388605"/>
            <a:ext cx="1517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9900"/>
                </a:solidFill>
              </a:rPr>
              <a:t>Random ID, </a:t>
            </a:r>
            <a:br>
              <a:rPr lang="en-US" altLang="en-US">
                <a:solidFill>
                  <a:srgbClr val="FF9900"/>
                </a:solidFill>
              </a:rPr>
            </a:br>
            <a:r>
              <a:rPr lang="en-US" altLang="en-US">
                <a:solidFill>
                  <a:srgbClr val="FF9900"/>
                </a:solidFill>
              </a:rPr>
              <a:t>Keys, … </a:t>
            </a:r>
          </a:p>
        </p:txBody>
      </p: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5235820" y="4391903"/>
            <a:ext cx="11849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FF"/>
                </a:solidFill>
              </a:rPr>
              <a:t>Common</a:t>
            </a:r>
            <a:br>
              <a:rPr lang="en-US" altLang="en-US">
                <a:solidFill>
                  <a:srgbClr val="0000FF"/>
                </a:solidFill>
              </a:rPr>
            </a:br>
            <a:r>
              <a:rPr lang="en-US" altLang="en-US">
                <a:solidFill>
                  <a:srgbClr val="0000FF"/>
                </a:solidFill>
              </a:rPr>
              <a:t> names</a:t>
            </a:r>
          </a:p>
        </p:txBody>
      </p:sp>
      <p:sp>
        <p:nvSpPr>
          <p:cNvPr id="17" name="Text Box 12"/>
          <p:cNvSpPr txBox="1">
            <a:spLocks noChangeArrowheads="1"/>
          </p:cNvSpPr>
          <p:nvPr/>
        </p:nvSpPr>
        <p:spPr bwMode="auto">
          <a:xfrm>
            <a:off x="3800219" y="5572158"/>
            <a:ext cx="13773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B050"/>
                </a:solidFill>
              </a:rPr>
              <a:t>URL, email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58E9F731-3938-AF4D-87B1-7A33F9FF66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230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Rectangle 2"/>
          <p:cNvSpPr>
            <a:spLocks noGrp="1" noChangeArrowheads="1"/>
          </p:cNvSpPr>
          <p:nvPr>
            <p:ph type="title"/>
          </p:nvPr>
        </p:nvSpPr>
        <p:spPr>
          <a:xfrm>
            <a:off x="746125" y="176213"/>
            <a:ext cx="7772400" cy="966787"/>
          </a:xfrm>
        </p:spPr>
        <p:txBody>
          <a:bodyPr/>
          <a:lstStyle/>
          <a:p>
            <a:pPr eaLnBrk="1" hangingPunct="1"/>
            <a:r>
              <a:rPr lang="en-US" altLang="en-US"/>
              <a:t>X.500 Distinguished Names (DN)</a:t>
            </a:r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2071" y="1194818"/>
            <a:ext cx="8610600" cy="1205360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Sequence of keywords, a string value for each of them.</a:t>
            </a:r>
          </a:p>
          <a:p>
            <a:pPr eaLnBrk="1" hangingPunct="1"/>
            <a:r>
              <a:rPr lang="en-US" altLang="en-US" sz="2600" dirty="0"/>
              <a:t>Distributed directory, responsibility </a:t>
            </a:r>
            <a:r>
              <a:rPr lang="en-US" altLang="en-US" sz="2600" dirty="0">
                <a:sym typeface="Wingdings" panose="05000000000000000000" pitchFamily="2" charset="2"/>
              </a:rPr>
              <a:t></a:t>
            </a:r>
            <a:r>
              <a:rPr lang="en-US" altLang="en-US" sz="2600" i="1" dirty="0"/>
              <a:t>hierarchical DN.</a:t>
            </a:r>
          </a:p>
        </p:txBody>
      </p:sp>
      <p:grpSp>
        <p:nvGrpSpPr>
          <p:cNvPr id="25607" name="Group 4"/>
          <p:cNvGrpSpPr>
            <a:grpSpLocks/>
          </p:cNvGrpSpPr>
          <p:nvPr/>
        </p:nvGrpSpPr>
        <p:grpSpPr bwMode="auto">
          <a:xfrm>
            <a:off x="1896499" y="2858149"/>
            <a:ext cx="5424487" cy="2919413"/>
            <a:chOff x="-3" y="-3"/>
            <a:chExt cx="1885" cy="2310"/>
          </a:xfrm>
        </p:grpSpPr>
        <p:grpSp>
          <p:nvGrpSpPr>
            <p:cNvPr id="25608" name="Group 5"/>
            <p:cNvGrpSpPr>
              <a:grpSpLocks/>
            </p:cNvGrpSpPr>
            <p:nvPr/>
          </p:nvGrpSpPr>
          <p:grpSpPr bwMode="auto">
            <a:xfrm>
              <a:off x="0" y="0"/>
              <a:ext cx="1879" cy="2304"/>
              <a:chOff x="0" y="0"/>
              <a:chExt cx="1879" cy="2304"/>
            </a:xfrm>
          </p:grpSpPr>
          <p:grpSp>
            <p:nvGrpSpPr>
              <p:cNvPr id="25610" name="Group 6"/>
              <p:cNvGrpSpPr>
                <a:grpSpLocks/>
              </p:cNvGrpSpPr>
              <p:nvPr/>
            </p:nvGrpSpPr>
            <p:grpSpPr bwMode="auto">
              <a:xfrm>
                <a:off x="0" y="0"/>
                <a:ext cx="731" cy="384"/>
                <a:chOff x="0" y="0"/>
                <a:chExt cx="731" cy="384"/>
              </a:xfrm>
            </p:grpSpPr>
            <p:sp>
              <p:nvSpPr>
                <p:cNvPr id="25646" name="Rectangle 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31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  <p:grpSp>
              <p:nvGrpSpPr>
                <p:cNvPr id="25647" name="Group 8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731" cy="384"/>
                  <a:chOff x="0" y="0"/>
                  <a:chExt cx="731" cy="384"/>
                </a:xfrm>
              </p:grpSpPr>
              <p:sp>
                <p:nvSpPr>
                  <p:cNvPr id="25648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43" y="0"/>
                    <a:ext cx="645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Keyword</a:t>
                    </a:r>
                  </a:p>
                  <a:p>
                    <a:endPara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9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731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/>
                  </a:p>
                </p:txBody>
              </p:sp>
            </p:grpSp>
          </p:grpSp>
          <p:grpSp>
            <p:nvGrpSpPr>
              <p:cNvPr id="25611" name="Group 11"/>
              <p:cNvGrpSpPr>
                <a:grpSpLocks/>
              </p:cNvGrpSpPr>
              <p:nvPr/>
            </p:nvGrpSpPr>
            <p:grpSpPr bwMode="auto">
              <a:xfrm>
                <a:off x="731" y="0"/>
                <a:ext cx="1148" cy="384"/>
                <a:chOff x="731" y="0"/>
                <a:chExt cx="1148" cy="384"/>
              </a:xfrm>
            </p:grpSpPr>
            <p:sp>
              <p:nvSpPr>
                <p:cNvPr id="25642" name="Rectangle 12"/>
                <p:cNvSpPr>
                  <a:spLocks noChangeArrowheads="1"/>
                </p:cNvSpPr>
                <p:nvPr/>
              </p:nvSpPr>
              <p:spPr bwMode="auto">
                <a:xfrm>
                  <a:off x="731" y="0"/>
                  <a:ext cx="1148" cy="384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  <p:grpSp>
              <p:nvGrpSpPr>
                <p:cNvPr id="25643" name="Group 13"/>
                <p:cNvGrpSpPr>
                  <a:grpSpLocks/>
                </p:cNvGrpSpPr>
                <p:nvPr/>
              </p:nvGrpSpPr>
              <p:grpSpPr bwMode="auto">
                <a:xfrm>
                  <a:off x="731" y="0"/>
                  <a:ext cx="1148" cy="384"/>
                  <a:chOff x="731" y="0"/>
                  <a:chExt cx="1148" cy="384"/>
                </a:xfrm>
              </p:grpSpPr>
              <p:sp>
                <p:nvSpPr>
                  <p:cNvPr id="25644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774" y="0"/>
                    <a:ext cx="1062" cy="384"/>
                  </a:xfrm>
                  <a:prstGeom prst="rect">
                    <a:avLst/>
                  </a:prstGeom>
                  <a:solidFill>
                    <a:srgbClr val="FFFF99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r>
                      <a:rPr lang="en-US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Meaning</a:t>
                    </a:r>
                  </a:p>
                  <a:p>
                    <a:endPara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645" name="Rectangle 15"/>
                  <p:cNvSpPr>
                    <a:spLocks noChangeArrowheads="1"/>
                  </p:cNvSpPr>
                  <p:nvPr/>
                </p:nvSpPr>
                <p:spPr bwMode="auto">
                  <a:xfrm>
                    <a:off x="731" y="0"/>
                    <a:ext cx="1148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>
                    <a:lvl1pPr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algn="l" rtl="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he-IL" altLang="he-IL"/>
                  </a:p>
                </p:txBody>
              </p:sp>
            </p:grpSp>
          </p:grpSp>
          <p:grpSp>
            <p:nvGrpSpPr>
              <p:cNvPr id="25612" name="Group 16"/>
              <p:cNvGrpSpPr>
                <a:grpSpLocks/>
              </p:cNvGrpSpPr>
              <p:nvPr/>
            </p:nvGrpSpPr>
            <p:grpSpPr bwMode="auto">
              <a:xfrm>
                <a:off x="0" y="384"/>
                <a:ext cx="731" cy="384"/>
                <a:chOff x="0" y="384"/>
                <a:chExt cx="731" cy="384"/>
              </a:xfrm>
            </p:grpSpPr>
            <p:sp>
              <p:nvSpPr>
                <p:cNvPr id="25640" name="Rectangle 17"/>
                <p:cNvSpPr>
                  <a:spLocks noChangeArrowheads="1"/>
                </p:cNvSpPr>
                <p:nvPr/>
              </p:nvSpPr>
              <p:spPr bwMode="auto">
                <a:xfrm>
                  <a:off x="43" y="384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41" name="Rectangle 18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3" name="Group 19"/>
              <p:cNvGrpSpPr>
                <a:grpSpLocks/>
              </p:cNvGrpSpPr>
              <p:nvPr/>
            </p:nvGrpSpPr>
            <p:grpSpPr bwMode="auto">
              <a:xfrm>
                <a:off x="731" y="384"/>
                <a:ext cx="1148" cy="384"/>
                <a:chOff x="731" y="384"/>
                <a:chExt cx="1148" cy="384"/>
              </a:xfrm>
            </p:grpSpPr>
            <p:sp>
              <p:nvSpPr>
                <p:cNvPr id="25638" name="Rectangle 20"/>
                <p:cNvSpPr>
                  <a:spLocks noChangeArrowheads="1"/>
                </p:cNvSpPr>
                <p:nvPr/>
              </p:nvSpPr>
              <p:spPr bwMode="auto">
                <a:xfrm>
                  <a:off x="774" y="384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Country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9" name="Rectangle 21"/>
                <p:cNvSpPr>
                  <a:spLocks noChangeArrowheads="1"/>
                </p:cNvSpPr>
                <p:nvPr/>
              </p:nvSpPr>
              <p:spPr bwMode="auto">
                <a:xfrm>
                  <a:off x="731" y="384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4" name="Group 22"/>
              <p:cNvGrpSpPr>
                <a:grpSpLocks/>
              </p:cNvGrpSpPr>
              <p:nvPr/>
            </p:nvGrpSpPr>
            <p:grpSpPr bwMode="auto">
              <a:xfrm>
                <a:off x="0" y="768"/>
                <a:ext cx="731" cy="384"/>
                <a:chOff x="0" y="768"/>
                <a:chExt cx="731" cy="384"/>
              </a:xfrm>
            </p:grpSpPr>
            <p:sp>
              <p:nvSpPr>
                <p:cNvPr id="25636" name="Rectangle 23"/>
                <p:cNvSpPr>
                  <a:spLocks noChangeArrowheads="1"/>
                </p:cNvSpPr>
                <p:nvPr/>
              </p:nvSpPr>
              <p:spPr bwMode="auto">
                <a:xfrm>
                  <a:off x="43" y="768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7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5" name="Group 25"/>
              <p:cNvGrpSpPr>
                <a:grpSpLocks/>
              </p:cNvGrpSpPr>
              <p:nvPr/>
            </p:nvGrpSpPr>
            <p:grpSpPr bwMode="auto">
              <a:xfrm>
                <a:off x="731" y="768"/>
                <a:ext cx="1148" cy="384"/>
                <a:chOff x="731" y="768"/>
                <a:chExt cx="1148" cy="384"/>
              </a:xfrm>
            </p:grpSpPr>
            <p:sp>
              <p:nvSpPr>
                <p:cNvPr id="25634" name="Rectangle 26"/>
                <p:cNvSpPr>
                  <a:spLocks noChangeArrowheads="1"/>
                </p:cNvSpPr>
                <p:nvPr/>
              </p:nvSpPr>
              <p:spPr bwMode="auto">
                <a:xfrm>
                  <a:off x="774" y="768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Locality or city name</a:t>
                  </a:r>
                </a:p>
                <a:p>
                  <a:endParaRPr lang="en-US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5" name="Rectangle 27"/>
                <p:cNvSpPr>
                  <a:spLocks noChangeArrowheads="1"/>
                </p:cNvSpPr>
                <p:nvPr/>
              </p:nvSpPr>
              <p:spPr bwMode="auto">
                <a:xfrm>
                  <a:off x="731" y="768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6" name="Group 28"/>
              <p:cNvGrpSpPr>
                <a:grpSpLocks/>
              </p:cNvGrpSpPr>
              <p:nvPr/>
            </p:nvGrpSpPr>
            <p:grpSpPr bwMode="auto">
              <a:xfrm>
                <a:off x="0" y="1152"/>
                <a:ext cx="731" cy="384"/>
                <a:chOff x="0" y="1152"/>
                <a:chExt cx="731" cy="384"/>
              </a:xfrm>
            </p:grpSpPr>
            <p:sp>
              <p:nvSpPr>
                <p:cNvPr id="25632" name="Rectangle 29"/>
                <p:cNvSpPr>
                  <a:spLocks noChangeArrowheads="1"/>
                </p:cNvSpPr>
                <p:nvPr/>
              </p:nvSpPr>
              <p:spPr bwMode="auto">
                <a:xfrm>
                  <a:off x="43" y="1152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3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7" name="Group 31"/>
              <p:cNvGrpSpPr>
                <a:grpSpLocks/>
              </p:cNvGrpSpPr>
              <p:nvPr/>
            </p:nvGrpSpPr>
            <p:grpSpPr bwMode="auto">
              <a:xfrm>
                <a:off x="731" y="1152"/>
                <a:ext cx="1148" cy="384"/>
                <a:chOff x="731" y="1152"/>
                <a:chExt cx="1148" cy="384"/>
              </a:xfrm>
            </p:grpSpPr>
            <p:sp>
              <p:nvSpPr>
                <p:cNvPr id="25630" name="Rectangle 32"/>
                <p:cNvSpPr>
                  <a:spLocks noChangeArrowheads="1"/>
                </p:cNvSpPr>
                <p:nvPr/>
              </p:nvSpPr>
              <p:spPr bwMode="auto">
                <a:xfrm>
                  <a:off x="774" y="1152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name 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31" name="Rectangle 33"/>
                <p:cNvSpPr>
                  <a:spLocks noChangeArrowheads="1"/>
                </p:cNvSpPr>
                <p:nvPr/>
              </p:nvSpPr>
              <p:spPr bwMode="auto">
                <a:xfrm>
                  <a:off x="731" y="1152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8" name="Group 34"/>
              <p:cNvGrpSpPr>
                <a:grpSpLocks/>
              </p:cNvGrpSpPr>
              <p:nvPr/>
            </p:nvGrpSpPr>
            <p:grpSpPr bwMode="auto">
              <a:xfrm>
                <a:off x="0" y="1536"/>
                <a:ext cx="731" cy="384"/>
                <a:chOff x="0" y="1536"/>
                <a:chExt cx="731" cy="384"/>
              </a:xfrm>
            </p:grpSpPr>
            <p:sp>
              <p:nvSpPr>
                <p:cNvPr id="25628" name="Rectangle 35"/>
                <p:cNvSpPr>
                  <a:spLocks noChangeArrowheads="1"/>
                </p:cNvSpPr>
                <p:nvPr/>
              </p:nvSpPr>
              <p:spPr bwMode="auto">
                <a:xfrm>
                  <a:off x="43" y="1536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OU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9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1536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19" name="Group 37"/>
              <p:cNvGrpSpPr>
                <a:grpSpLocks/>
              </p:cNvGrpSpPr>
              <p:nvPr/>
            </p:nvGrpSpPr>
            <p:grpSpPr bwMode="auto">
              <a:xfrm>
                <a:off x="731" y="1536"/>
                <a:ext cx="1148" cy="384"/>
                <a:chOff x="731" y="1536"/>
                <a:chExt cx="1148" cy="384"/>
              </a:xfrm>
            </p:grpSpPr>
            <p:sp>
              <p:nvSpPr>
                <p:cNvPr id="25626" name="Rectangle 38"/>
                <p:cNvSpPr>
                  <a:spLocks noChangeArrowheads="1"/>
                </p:cNvSpPr>
                <p:nvPr/>
              </p:nvSpPr>
              <p:spPr bwMode="auto">
                <a:xfrm>
                  <a:off x="774" y="1536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Organization Unit name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7" name="Rectangle 39"/>
                <p:cNvSpPr>
                  <a:spLocks noChangeArrowheads="1"/>
                </p:cNvSpPr>
                <p:nvPr/>
              </p:nvSpPr>
              <p:spPr bwMode="auto">
                <a:xfrm>
                  <a:off x="731" y="1536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20" name="Group 40"/>
              <p:cNvGrpSpPr>
                <a:grpSpLocks/>
              </p:cNvGrpSpPr>
              <p:nvPr/>
            </p:nvGrpSpPr>
            <p:grpSpPr bwMode="auto">
              <a:xfrm>
                <a:off x="0" y="1920"/>
                <a:ext cx="731" cy="384"/>
                <a:chOff x="0" y="1920"/>
                <a:chExt cx="731" cy="384"/>
              </a:xfrm>
            </p:grpSpPr>
            <p:sp>
              <p:nvSpPr>
                <p:cNvPr id="25624" name="Rectangle 41"/>
                <p:cNvSpPr>
                  <a:spLocks noChangeArrowheads="1"/>
                </p:cNvSpPr>
                <p:nvPr/>
              </p:nvSpPr>
              <p:spPr bwMode="auto">
                <a:xfrm>
                  <a:off x="43" y="1920"/>
                  <a:ext cx="6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CN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5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920"/>
                  <a:ext cx="731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  <p:grpSp>
            <p:nvGrpSpPr>
              <p:cNvPr id="25621" name="Group 43"/>
              <p:cNvGrpSpPr>
                <a:grpSpLocks/>
              </p:cNvGrpSpPr>
              <p:nvPr/>
            </p:nvGrpSpPr>
            <p:grpSpPr bwMode="auto">
              <a:xfrm>
                <a:off x="731" y="1920"/>
                <a:ext cx="1148" cy="384"/>
                <a:chOff x="731" y="1920"/>
                <a:chExt cx="1148" cy="384"/>
              </a:xfrm>
            </p:grpSpPr>
            <p:sp>
              <p:nvSpPr>
                <p:cNvPr id="25622" name="Rectangle 44"/>
                <p:cNvSpPr>
                  <a:spLocks noChangeArrowheads="1"/>
                </p:cNvSpPr>
                <p:nvPr/>
              </p:nvSpPr>
              <p:spPr bwMode="auto">
                <a:xfrm>
                  <a:off x="774" y="1920"/>
                  <a:ext cx="106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20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Common Name</a:t>
                  </a:r>
                </a:p>
                <a:p>
                  <a:endParaRPr lang="en-US" altLang="en-US" sz="20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623" name="Rectangle 45"/>
                <p:cNvSpPr>
                  <a:spLocks noChangeArrowheads="1"/>
                </p:cNvSpPr>
                <p:nvPr/>
              </p:nvSpPr>
              <p:spPr bwMode="auto">
                <a:xfrm>
                  <a:off x="731" y="1920"/>
                  <a:ext cx="114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he-IL" altLang="he-IL"/>
                </a:p>
              </p:txBody>
            </p:sp>
          </p:grpSp>
        </p:grpSp>
        <p:sp>
          <p:nvSpPr>
            <p:cNvPr id="25609" name="Rectangle 46"/>
            <p:cNvSpPr>
              <a:spLocks noChangeArrowheads="1"/>
            </p:cNvSpPr>
            <p:nvPr/>
          </p:nvSpPr>
          <p:spPr bwMode="auto">
            <a:xfrm>
              <a:off x="-3" y="-3"/>
              <a:ext cx="1885" cy="23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he-IL" altLang="he-IL"/>
            </a:p>
          </p:txBody>
        </p:sp>
      </p:grp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DE4FAD86-FFD8-6E41-ADBC-803EB02715B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552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8" y="835025"/>
            <a:ext cx="7010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6630" name="Rectangle 3"/>
          <p:cNvSpPr>
            <a:spLocks noGrp="1" noChangeArrowheads="1"/>
          </p:cNvSpPr>
          <p:nvPr>
            <p:ph type="title"/>
          </p:nvPr>
        </p:nvSpPr>
        <p:spPr>
          <a:xfrm>
            <a:off x="685799" y="304800"/>
            <a:ext cx="8008495" cy="1143000"/>
          </a:xfrm>
        </p:spPr>
        <p:txBody>
          <a:bodyPr/>
          <a:lstStyle/>
          <a:p>
            <a:pPr eaLnBrk="1" hangingPunct="1"/>
            <a:r>
              <a:rPr lang="en-US" altLang="en-US"/>
              <a:t>Distinguished Name (DN) Hierarchy 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B9E3D91-148B-7544-81C3-EB10479D6B8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41036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Intermediate CAs and Path Verification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18159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Intermediate CAs?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5614"/>
            <a:ext cx="8229600" cy="4844607"/>
          </a:xfrm>
        </p:spPr>
        <p:txBody>
          <a:bodyPr/>
          <a:lstStyle/>
          <a:p>
            <a:r>
              <a:rPr lang="en-US" sz="2300" dirty="0"/>
              <a:t>Relying parties rely on root CA(s) to establish trust in a certificate.</a:t>
            </a:r>
          </a:p>
          <a:p>
            <a:r>
              <a:rPr lang="en-US" sz="2300" dirty="0"/>
              <a:t>Large number of subjects to certify.</a:t>
            </a:r>
          </a:p>
          <a:p>
            <a:pPr lvl="1"/>
            <a:r>
              <a:rPr lang="en-US" sz="2300" dirty="0"/>
              <a:t>One (or a few) root CAs cannot handle all the load.</a:t>
            </a:r>
          </a:p>
          <a:p>
            <a:r>
              <a:rPr lang="en-US" sz="2300" dirty="0"/>
              <a:t>A root CA certifies other CAs to become intermediate CAs. </a:t>
            </a:r>
          </a:p>
          <a:p>
            <a:pPr lvl="1"/>
            <a:r>
              <a:rPr lang="en-US" sz="2300" dirty="0"/>
              <a:t>So the root CA A certifies intermediate CA B, then B will sign certificates for subjects (B is an issuer).</a:t>
            </a:r>
          </a:p>
          <a:p>
            <a:r>
              <a:rPr lang="en-US" sz="2300" dirty="0"/>
              <a:t>Certificate path validation allows validating such certificates that are issued by intermediate CAs.</a:t>
            </a:r>
          </a:p>
          <a:p>
            <a:pPr lvl="1"/>
            <a:r>
              <a:rPr lang="en-US" sz="2300" dirty="0"/>
              <a:t>Like tracing them back to the root CA.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56A7AB7-EC0B-804C-9E06-889F8D7F69E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88798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 Paths in Different PKIs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06071"/>
            <a:ext cx="4937312" cy="4624854"/>
          </a:xfrm>
        </p:spPr>
        <p:txBody>
          <a:bodyPr/>
          <a:lstStyle/>
          <a:p>
            <a:r>
              <a:rPr lang="en-US" sz="2400" b="1" dirty="0"/>
              <a:t>Web/TLS PKI (X.509):</a:t>
            </a:r>
            <a:endParaRPr lang="en-US" sz="2400" dirty="0"/>
          </a:p>
          <a:p>
            <a:pPr lvl="1"/>
            <a:r>
              <a:rPr lang="en-US" sz="2400" dirty="0"/>
              <a:t>Root CA issues cert for</a:t>
            </a:r>
            <a:br>
              <a:rPr lang="en-US" sz="2400" dirty="0"/>
            </a:br>
            <a:r>
              <a:rPr lang="en-US" sz="2400" dirty="0"/>
              <a:t>intermediate CAs.</a:t>
            </a:r>
          </a:p>
          <a:p>
            <a:pPr lvl="1"/>
            <a:r>
              <a:rPr lang="en-US" sz="2400" dirty="0"/>
              <a:t>Tree structure.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Web-of-Trust PKIs:</a:t>
            </a:r>
          </a:p>
          <a:p>
            <a:pPr lvl="1"/>
            <a:r>
              <a:rPr lang="en-US" sz="2400" dirty="0"/>
              <a:t>Directed graph, not tree.</a:t>
            </a:r>
          </a:p>
          <a:p>
            <a:pPr lvl="1"/>
            <a:r>
              <a:rPr lang="en-US" sz="2400" dirty="0"/>
              <a:t>Different variants/policies.</a:t>
            </a:r>
          </a:p>
          <a:p>
            <a:pPr lvl="1"/>
            <a:r>
              <a:rPr lang="en-US" sz="2400" dirty="0"/>
              <a:t>More like receive endorsements from others. </a:t>
            </a:r>
          </a:p>
        </p:txBody>
      </p:sp>
      <p:sp>
        <p:nvSpPr>
          <p:cNvPr id="34" name="AutoShape 6"/>
          <p:cNvSpPr>
            <a:spLocks noChangeArrowheads="1"/>
          </p:cNvSpPr>
          <p:nvPr/>
        </p:nvSpPr>
        <p:spPr bwMode="auto">
          <a:xfrm>
            <a:off x="4899212" y="321085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5" name="AutoShape 14"/>
          <p:cNvCxnSpPr>
            <a:cxnSpLocks noChangeShapeType="1"/>
            <a:endCxn id="34" idx="0"/>
          </p:cNvCxnSpPr>
          <p:nvPr/>
        </p:nvCxnSpPr>
        <p:spPr bwMode="auto">
          <a:xfrm flipH="1">
            <a:off x="5061137" y="2796518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AutoShape 15"/>
          <p:cNvSpPr>
            <a:spLocks noChangeArrowheads="1"/>
          </p:cNvSpPr>
          <p:nvPr/>
        </p:nvSpPr>
        <p:spPr bwMode="auto">
          <a:xfrm>
            <a:off x="5331012" y="321085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AutoShape 16"/>
          <p:cNvSpPr>
            <a:spLocks noChangeArrowheads="1"/>
          </p:cNvSpPr>
          <p:nvPr/>
        </p:nvSpPr>
        <p:spPr bwMode="auto">
          <a:xfrm>
            <a:off x="5762812" y="321085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8" name="AutoShape 31"/>
          <p:cNvCxnSpPr>
            <a:cxnSpLocks noChangeShapeType="1"/>
            <a:endCxn id="36" idx="0"/>
          </p:cNvCxnSpPr>
          <p:nvPr/>
        </p:nvCxnSpPr>
        <p:spPr bwMode="auto">
          <a:xfrm flipH="1">
            <a:off x="5492937" y="2850493"/>
            <a:ext cx="117475" cy="3603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AutoShape 32"/>
          <p:cNvCxnSpPr>
            <a:cxnSpLocks noChangeShapeType="1"/>
            <a:endCxn id="37" idx="0"/>
          </p:cNvCxnSpPr>
          <p:nvPr/>
        </p:nvCxnSpPr>
        <p:spPr bwMode="auto">
          <a:xfrm>
            <a:off x="5743762" y="2796518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0" name="AutoShape 6"/>
          <p:cNvSpPr>
            <a:spLocks noChangeArrowheads="1"/>
          </p:cNvSpPr>
          <p:nvPr/>
        </p:nvSpPr>
        <p:spPr bwMode="auto">
          <a:xfrm>
            <a:off x="6440021" y="3194570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1" name="AutoShape 14"/>
          <p:cNvCxnSpPr>
            <a:cxnSpLocks noChangeShapeType="1"/>
            <a:endCxn id="40" idx="0"/>
          </p:cNvCxnSpPr>
          <p:nvPr/>
        </p:nvCxnSpPr>
        <p:spPr bwMode="auto">
          <a:xfrm flipH="1">
            <a:off x="6601946" y="2780233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7016284" y="3182336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3" name="AutoShape 32"/>
          <p:cNvCxnSpPr>
            <a:cxnSpLocks noChangeShapeType="1"/>
          </p:cNvCxnSpPr>
          <p:nvPr/>
        </p:nvCxnSpPr>
        <p:spPr bwMode="auto">
          <a:xfrm>
            <a:off x="7024780" y="2780233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AutoShape 6"/>
          <p:cNvSpPr>
            <a:spLocks noChangeArrowheads="1"/>
          </p:cNvSpPr>
          <p:nvPr/>
        </p:nvSpPr>
        <p:spPr bwMode="auto">
          <a:xfrm>
            <a:off x="7651750" y="3204813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8" name="AutoShape 14"/>
          <p:cNvCxnSpPr>
            <a:cxnSpLocks noChangeShapeType="1"/>
            <a:endCxn id="47" idx="0"/>
          </p:cNvCxnSpPr>
          <p:nvPr/>
        </p:nvCxnSpPr>
        <p:spPr bwMode="auto">
          <a:xfrm flipH="1">
            <a:off x="7813675" y="2790476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9" name="AutoShape 15"/>
          <p:cNvSpPr>
            <a:spLocks noChangeArrowheads="1"/>
          </p:cNvSpPr>
          <p:nvPr/>
        </p:nvSpPr>
        <p:spPr bwMode="auto">
          <a:xfrm>
            <a:off x="8083550" y="3204813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AutoShape 16"/>
          <p:cNvSpPr>
            <a:spLocks noChangeArrowheads="1"/>
          </p:cNvSpPr>
          <p:nvPr/>
        </p:nvSpPr>
        <p:spPr bwMode="auto">
          <a:xfrm>
            <a:off x="8515350" y="3204813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51" name="AutoShape 31"/>
          <p:cNvCxnSpPr>
            <a:cxnSpLocks noChangeShapeType="1"/>
            <a:endCxn id="49" idx="0"/>
          </p:cNvCxnSpPr>
          <p:nvPr/>
        </p:nvCxnSpPr>
        <p:spPr bwMode="auto">
          <a:xfrm flipH="1">
            <a:off x="8245475" y="2844451"/>
            <a:ext cx="117475" cy="3603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AutoShape 32"/>
          <p:cNvCxnSpPr>
            <a:cxnSpLocks noChangeShapeType="1"/>
            <a:endCxn id="50" idx="0"/>
          </p:cNvCxnSpPr>
          <p:nvPr/>
        </p:nvCxnSpPr>
        <p:spPr bwMode="auto">
          <a:xfrm>
            <a:off x="8496300" y="2790476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3" name="Oval 7"/>
          <p:cNvSpPr>
            <a:spLocks noChangeArrowheads="1"/>
          </p:cNvSpPr>
          <p:nvPr/>
        </p:nvSpPr>
        <p:spPr bwMode="auto">
          <a:xfrm>
            <a:off x="5223062" y="2466626"/>
            <a:ext cx="785719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CA11</a:t>
            </a:r>
          </a:p>
        </p:txBody>
      </p:sp>
      <p:sp>
        <p:nvSpPr>
          <p:cNvPr id="54" name="Oval 7"/>
          <p:cNvSpPr>
            <a:spLocks noChangeArrowheads="1"/>
          </p:cNvSpPr>
          <p:nvPr/>
        </p:nvSpPr>
        <p:spPr bwMode="auto">
          <a:xfrm>
            <a:off x="6625384" y="2432370"/>
            <a:ext cx="920004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CA21</a:t>
            </a:r>
          </a:p>
        </p:txBody>
      </p:sp>
      <p:sp>
        <p:nvSpPr>
          <p:cNvPr id="55" name="Oval 7"/>
          <p:cNvSpPr>
            <a:spLocks noChangeArrowheads="1"/>
          </p:cNvSpPr>
          <p:nvPr/>
        </p:nvSpPr>
        <p:spPr bwMode="auto">
          <a:xfrm>
            <a:off x="8035552" y="2430907"/>
            <a:ext cx="919535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CA22</a:t>
            </a:r>
          </a:p>
        </p:txBody>
      </p:sp>
      <p:sp>
        <p:nvSpPr>
          <p:cNvPr id="56" name="Oval 7"/>
          <p:cNvSpPr>
            <a:spLocks noChangeArrowheads="1"/>
          </p:cNvSpPr>
          <p:nvPr/>
        </p:nvSpPr>
        <p:spPr bwMode="auto">
          <a:xfrm>
            <a:off x="5219512" y="1730106"/>
            <a:ext cx="785719" cy="3778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CA1</a:t>
            </a:r>
          </a:p>
        </p:txBody>
      </p:sp>
      <p:sp>
        <p:nvSpPr>
          <p:cNvPr id="57" name="Oval 7"/>
          <p:cNvSpPr>
            <a:spLocks noChangeArrowheads="1"/>
          </p:cNvSpPr>
          <p:nvPr/>
        </p:nvSpPr>
        <p:spPr bwMode="auto">
          <a:xfrm>
            <a:off x="7351525" y="1715192"/>
            <a:ext cx="785719" cy="3778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CA2</a:t>
            </a:r>
          </a:p>
        </p:txBody>
      </p:sp>
      <p:cxnSp>
        <p:nvCxnSpPr>
          <p:cNvPr id="59" name="AutoShape 14"/>
          <p:cNvCxnSpPr>
            <a:cxnSpLocks noChangeShapeType="1"/>
            <a:stCxn id="56" idx="4"/>
            <a:endCxn id="53" idx="0"/>
          </p:cNvCxnSpPr>
          <p:nvPr/>
        </p:nvCxnSpPr>
        <p:spPr bwMode="auto">
          <a:xfrm>
            <a:off x="5612372" y="2107931"/>
            <a:ext cx="3550" cy="35869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0" name="AutoShape 14"/>
          <p:cNvCxnSpPr>
            <a:cxnSpLocks noChangeShapeType="1"/>
            <a:stCxn id="57" idx="3"/>
            <a:endCxn id="54" idx="0"/>
          </p:cNvCxnSpPr>
          <p:nvPr/>
        </p:nvCxnSpPr>
        <p:spPr bwMode="auto">
          <a:xfrm flipH="1">
            <a:off x="7085386" y="2037686"/>
            <a:ext cx="381205" cy="39468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AutoShape 14"/>
          <p:cNvCxnSpPr>
            <a:cxnSpLocks noChangeShapeType="1"/>
            <a:stCxn id="57" idx="5"/>
            <a:endCxn id="55" idx="0"/>
          </p:cNvCxnSpPr>
          <p:nvPr/>
        </p:nvCxnSpPr>
        <p:spPr bwMode="auto">
          <a:xfrm>
            <a:off x="8022178" y="2037686"/>
            <a:ext cx="473142" cy="39322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5" name="AutoShape 6"/>
          <p:cNvSpPr>
            <a:spLocks noChangeArrowheads="1"/>
          </p:cNvSpPr>
          <p:nvPr/>
        </p:nvSpPr>
        <p:spPr bwMode="auto">
          <a:xfrm>
            <a:off x="4936770" y="5755467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6" name="AutoShape 14"/>
          <p:cNvCxnSpPr>
            <a:cxnSpLocks noChangeShapeType="1"/>
            <a:endCxn id="65" idx="0"/>
          </p:cNvCxnSpPr>
          <p:nvPr/>
        </p:nvCxnSpPr>
        <p:spPr bwMode="auto">
          <a:xfrm flipH="1">
            <a:off x="5098695" y="5341130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7" name="AutoShape 15"/>
          <p:cNvSpPr>
            <a:spLocks noChangeArrowheads="1"/>
          </p:cNvSpPr>
          <p:nvPr/>
        </p:nvSpPr>
        <p:spPr bwMode="auto">
          <a:xfrm>
            <a:off x="5368570" y="5755467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AutoShape 16"/>
          <p:cNvSpPr>
            <a:spLocks noChangeArrowheads="1"/>
          </p:cNvSpPr>
          <p:nvPr/>
        </p:nvSpPr>
        <p:spPr bwMode="auto">
          <a:xfrm>
            <a:off x="5800370" y="5755467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9" name="AutoShape 31"/>
          <p:cNvCxnSpPr>
            <a:cxnSpLocks noChangeShapeType="1"/>
            <a:endCxn id="67" idx="0"/>
          </p:cNvCxnSpPr>
          <p:nvPr/>
        </p:nvCxnSpPr>
        <p:spPr bwMode="auto">
          <a:xfrm flipH="1">
            <a:off x="5530495" y="5395105"/>
            <a:ext cx="117475" cy="3603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AutoShape 32"/>
          <p:cNvCxnSpPr>
            <a:cxnSpLocks noChangeShapeType="1"/>
            <a:endCxn id="68" idx="0"/>
          </p:cNvCxnSpPr>
          <p:nvPr/>
        </p:nvCxnSpPr>
        <p:spPr bwMode="auto">
          <a:xfrm>
            <a:off x="5781320" y="5341130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1" name="AutoShape 6"/>
          <p:cNvSpPr>
            <a:spLocks noChangeArrowheads="1"/>
          </p:cNvSpPr>
          <p:nvPr/>
        </p:nvSpPr>
        <p:spPr bwMode="auto">
          <a:xfrm>
            <a:off x="6477579" y="5739182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2" name="AutoShape 14"/>
          <p:cNvCxnSpPr>
            <a:cxnSpLocks noChangeShapeType="1"/>
            <a:endCxn id="71" idx="0"/>
          </p:cNvCxnSpPr>
          <p:nvPr/>
        </p:nvCxnSpPr>
        <p:spPr bwMode="auto">
          <a:xfrm flipH="1">
            <a:off x="6639504" y="5324845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3" name="AutoShape 16"/>
          <p:cNvSpPr>
            <a:spLocks noChangeArrowheads="1"/>
          </p:cNvSpPr>
          <p:nvPr/>
        </p:nvSpPr>
        <p:spPr bwMode="auto">
          <a:xfrm>
            <a:off x="7053842" y="5726948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4" name="AutoShape 32"/>
          <p:cNvCxnSpPr>
            <a:cxnSpLocks noChangeShapeType="1"/>
          </p:cNvCxnSpPr>
          <p:nvPr/>
        </p:nvCxnSpPr>
        <p:spPr bwMode="auto">
          <a:xfrm>
            <a:off x="7062338" y="5324845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AutoShape 6"/>
          <p:cNvSpPr>
            <a:spLocks noChangeArrowheads="1"/>
          </p:cNvSpPr>
          <p:nvPr/>
        </p:nvSpPr>
        <p:spPr bwMode="auto">
          <a:xfrm>
            <a:off x="7689308" y="574942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6" name="AutoShape 14"/>
          <p:cNvCxnSpPr>
            <a:cxnSpLocks noChangeShapeType="1"/>
            <a:endCxn id="75" idx="0"/>
          </p:cNvCxnSpPr>
          <p:nvPr/>
        </p:nvCxnSpPr>
        <p:spPr bwMode="auto">
          <a:xfrm flipH="1">
            <a:off x="7851233" y="5335088"/>
            <a:ext cx="414338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7" name="AutoShape 15"/>
          <p:cNvSpPr>
            <a:spLocks noChangeArrowheads="1"/>
          </p:cNvSpPr>
          <p:nvPr/>
        </p:nvSpPr>
        <p:spPr bwMode="auto">
          <a:xfrm>
            <a:off x="8121108" y="574942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AutoShape 16"/>
          <p:cNvSpPr>
            <a:spLocks noChangeArrowheads="1"/>
          </p:cNvSpPr>
          <p:nvPr/>
        </p:nvSpPr>
        <p:spPr bwMode="auto">
          <a:xfrm>
            <a:off x="8552908" y="5749425"/>
            <a:ext cx="323850" cy="32385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9" name="AutoShape 31"/>
          <p:cNvCxnSpPr>
            <a:cxnSpLocks noChangeShapeType="1"/>
            <a:endCxn id="77" idx="0"/>
          </p:cNvCxnSpPr>
          <p:nvPr/>
        </p:nvCxnSpPr>
        <p:spPr bwMode="auto">
          <a:xfrm flipH="1">
            <a:off x="8283033" y="5389063"/>
            <a:ext cx="117475" cy="36036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AutoShape 32"/>
          <p:cNvCxnSpPr>
            <a:cxnSpLocks noChangeShapeType="1"/>
            <a:endCxn id="78" idx="0"/>
          </p:cNvCxnSpPr>
          <p:nvPr/>
        </p:nvCxnSpPr>
        <p:spPr bwMode="auto">
          <a:xfrm>
            <a:off x="8533858" y="5335088"/>
            <a:ext cx="180975" cy="414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1" name="Oval 7"/>
          <p:cNvSpPr>
            <a:spLocks noChangeArrowheads="1"/>
          </p:cNvSpPr>
          <p:nvPr/>
        </p:nvSpPr>
        <p:spPr bwMode="auto">
          <a:xfrm>
            <a:off x="5260620" y="4975378"/>
            <a:ext cx="785719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CA11</a:t>
            </a:r>
          </a:p>
        </p:txBody>
      </p:sp>
      <p:sp>
        <p:nvSpPr>
          <p:cNvPr id="82" name="Oval 7"/>
          <p:cNvSpPr>
            <a:spLocks noChangeArrowheads="1"/>
          </p:cNvSpPr>
          <p:nvPr/>
        </p:nvSpPr>
        <p:spPr bwMode="auto">
          <a:xfrm>
            <a:off x="6662942" y="4976982"/>
            <a:ext cx="920004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CA21</a:t>
            </a:r>
          </a:p>
        </p:txBody>
      </p:sp>
      <p:sp>
        <p:nvSpPr>
          <p:cNvPr id="83" name="Oval 7"/>
          <p:cNvSpPr>
            <a:spLocks noChangeArrowheads="1"/>
          </p:cNvSpPr>
          <p:nvPr/>
        </p:nvSpPr>
        <p:spPr bwMode="auto">
          <a:xfrm>
            <a:off x="8073110" y="4975519"/>
            <a:ext cx="919535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CA22</a:t>
            </a:r>
          </a:p>
        </p:txBody>
      </p:sp>
      <p:sp>
        <p:nvSpPr>
          <p:cNvPr id="84" name="Oval 7"/>
          <p:cNvSpPr>
            <a:spLocks noChangeArrowheads="1"/>
          </p:cNvSpPr>
          <p:nvPr/>
        </p:nvSpPr>
        <p:spPr bwMode="auto">
          <a:xfrm>
            <a:off x="5257070" y="4274718"/>
            <a:ext cx="785719" cy="3778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CA1</a:t>
            </a:r>
          </a:p>
        </p:txBody>
      </p:sp>
      <p:sp>
        <p:nvSpPr>
          <p:cNvPr id="85" name="Oval 7"/>
          <p:cNvSpPr>
            <a:spLocks noChangeArrowheads="1"/>
          </p:cNvSpPr>
          <p:nvPr/>
        </p:nvSpPr>
        <p:spPr bwMode="auto">
          <a:xfrm>
            <a:off x="7389083" y="4259804"/>
            <a:ext cx="785719" cy="3778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/>
              <a:t>CA2</a:t>
            </a:r>
          </a:p>
        </p:txBody>
      </p:sp>
      <p:cxnSp>
        <p:nvCxnSpPr>
          <p:cNvPr id="86" name="AutoShape 14"/>
          <p:cNvCxnSpPr>
            <a:cxnSpLocks noChangeShapeType="1"/>
            <a:stCxn id="84" idx="4"/>
            <a:endCxn id="81" idx="0"/>
          </p:cNvCxnSpPr>
          <p:nvPr/>
        </p:nvCxnSpPr>
        <p:spPr bwMode="auto">
          <a:xfrm>
            <a:off x="5649930" y="4652543"/>
            <a:ext cx="3550" cy="32283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7" name="AutoShape 14"/>
          <p:cNvCxnSpPr>
            <a:cxnSpLocks noChangeShapeType="1"/>
            <a:stCxn id="85" idx="3"/>
            <a:endCxn id="82" idx="0"/>
          </p:cNvCxnSpPr>
          <p:nvPr/>
        </p:nvCxnSpPr>
        <p:spPr bwMode="auto">
          <a:xfrm flipH="1">
            <a:off x="7122944" y="4582298"/>
            <a:ext cx="381205" cy="39468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8" name="AutoShape 14"/>
          <p:cNvCxnSpPr>
            <a:cxnSpLocks noChangeShapeType="1"/>
            <a:stCxn id="85" idx="5"/>
            <a:endCxn id="83" idx="0"/>
          </p:cNvCxnSpPr>
          <p:nvPr/>
        </p:nvCxnSpPr>
        <p:spPr bwMode="auto">
          <a:xfrm>
            <a:off x="8059736" y="4582298"/>
            <a:ext cx="473142" cy="39322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" name="Straight Arrow Connector 91"/>
          <p:cNvCxnSpPr>
            <a:stCxn id="84" idx="6"/>
            <a:endCxn id="85" idx="2"/>
          </p:cNvCxnSpPr>
          <p:nvPr/>
        </p:nvCxnSpPr>
        <p:spPr bwMode="auto">
          <a:xfrm flipV="1">
            <a:off x="6042789" y="4448717"/>
            <a:ext cx="1346294" cy="1491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4" name="Straight Arrow Connector 93"/>
          <p:cNvCxnSpPr>
            <a:stCxn id="81" idx="6"/>
            <a:endCxn id="82" idx="2"/>
          </p:cNvCxnSpPr>
          <p:nvPr/>
        </p:nvCxnSpPr>
        <p:spPr bwMode="auto">
          <a:xfrm>
            <a:off x="6046339" y="5164291"/>
            <a:ext cx="616603" cy="16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6" name="Straight Arrow Connector 95"/>
          <p:cNvCxnSpPr>
            <a:stCxn id="82" idx="6"/>
            <a:endCxn id="83" idx="2"/>
          </p:cNvCxnSpPr>
          <p:nvPr/>
        </p:nvCxnSpPr>
        <p:spPr bwMode="auto">
          <a:xfrm flipV="1">
            <a:off x="7582946" y="5164432"/>
            <a:ext cx="490164" cy="14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8" name="Slide Number Placeholder 3">
            <a:extLst>
              <a:ext uri="{FF2B5EF4-FFF2-40B4-BE49-F238E27FC236}">
                <a16:creationId xmlns:a16="http://schemas.microsoft.com/office/drawing/2014/main" id="{D04A41C4-745E-4C43-B94C-4F6E693B71E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27964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F2259-0C31-AB3B-F5F8-5810DC0F5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74BA-BEE0-3F91-0DBE-50D69D6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X.509 Validation of Certificate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2313F-40E7-DF64-9ED8-F8BE811D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8647"/>
            <a:ext cx="8229600" cy="1664554"/>
          </a:xfrm>
        </p:spPr>
        <p:txBody>
          <a:bodyPr/>
          <a:lstStyle/>
          <a:p>
            <a:r>
              <a:rPr lang="en-US" sz="2300" dirty="0"/>
              <a:t>Simply, validate all certificates in the chain all the way to the root CA.</a:t>
            </a:r>
          </a:p>
          <a:p>
            <a:r>
              <a:rPr lang="en-US" sz="2300" dirty="0"/>
              <a:t>The root CA (self-signed) certificate is in the root store in Alice’s browser.</a:t>
            </a:r>
          </a:p>
          <a:p>
            <a:r>
              <a:rPr lang="en-US" sz="2300" dirty="0"/>
              <a:t>Let’s trace the example below.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77206D5-BCC0-6398-F077-87782B81A3B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14F9-8F8D-24EC-BBCB-19C2537B0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96" y="3288067"/>
            <a:ext cx="5917630" cy="283553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09008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22223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85358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5911" y="1153086"/>
            <a:ext cx="863839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study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keys are very useful…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Secure web connections. </a:t>
            </a:r>
          </a:p>
          <a:p>
            <a:r>
              <a:rPr lang="en-US" sz="2400" dirty="0"/>
              <a:t>Software signing</a:t>
            </a:r>
          </a:p>
          <a:p>
            <a:r>
              <a:rPr lang="en-US" sz="2400" dirty="0"/>
              <a:t>Secure messaging, email.</a:t>
            </a:r>
          </a:p>
          <a:p>
            <a:r>
              <a:rPr lang="en-US" sz="2400" dirty="0"/>
              <a:t>Cryptocurrency and blockchains.</a:t>
            </a:r>
          </a:p>
          <a:p>
            <a:r>
              <a:rPr lang="en-US" sz="2400" dirty="0"/>
              <a:t>But … how do we know the public key of an entity? And how can we trust that this entity if indeed who claims to be and owns a specific public key?</a:t>
            </a:r>
          </a:p>
          <a:p>
            <a:pPr lvl="2"/>
            <a:r>
              <a:rPr lang="en-US" sz="2400" dirty="0"/>
              <a:t>Mainly: the key must be signed by a </a:t>
            </a:r>
            <a:r>
              <a:rPr lang="en-US" sz="2400" b="1" dirty="0"/>
              <a:t>trusted</a:t>
            </a:r>
            <a:r>
              <a:rPr lang="en-US" sz="2400" dirty="0"/>
              <a:t> </a:t>
            </a:r>
            <a:r>
              <a:rPr lang="en-US" sz="2400" b="1" dirty="0"/>
              <a:t>Certificate Authority (CA).</a:t>
            </a:r>
          </a:p>
          <a:p>
            <a:r>
              <a:rPr lang="en-US" sz="2400" b="1" i="1" dirty="0">
                <a:solidFill>
                  <a:srgbClr val="CC00CC"/>
                </a:solidFill>
              </a:rPr>
              <a:t>Public key infrastructure (PKI) </a:t>
            </a:r>
            <a:r>
              <a:rPr lang="en-US" sz="2400" dirty="0"/>
              <a:t>defines how to issue, manage and use such certificates.</a:t>
            </a:r>
          </a:p>
          <a:p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5B567E4-3B14-3E4D-9B4C-030ACB3BF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7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5980" y="11430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Distributed periodically by CAs.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revoked certificates (which did not expire)… it may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1973" y="1143000"/>
            <a:ext cx="8552328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00"/>
                </a:solidFill>
              </a:rPr>
              <a:t>Browsers mostly do not check CRLs. Instead, they usually use: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The Online Certificate Status Protocol (OCSP)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9351"/>
            <a:ext cx="8229600" cy="2024156"/>
          </a:xfrm>
        </p:spPr>
        <p:txBody>
          <a:bodyPr/>
          <a:lstStyle/>
          <a:p>
            <a:r>
              <a:rPr lang="en-US" sz="2800" dirty="0"/>
              <a:t>Improve efficiency and freshness compared to CRLs.</a:t>
            </a:r>
          </a:p>
          <a:p>
            <a:r>
              <a:rPr lang="en-US" sz="2800" dirty="0"/>
              <a:t>Client asks CA about cert during handshake.</a:t>
            </a:r>
          </a:p>
          <a:p>
            <a:r>
              <a:rPr lang="en-US" sz="2800" dirty="0"/>
              <a:t>CA signs response (real-time).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B7232-6859-7B3B-920B-533802D60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94" y="3429000"/>
            <a:ext cx="7438892" cy="229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Ambiguity: </a:t>
            </a:r>
          </a:p>
          <a:p>
            <a:pPr lvl="2"/>
            <a:r>
              <a:rPr lang="en-US" sz="2000" dirty="0"/>
              <a:t>When an OCSP server (or CA) cannot resolve the request, it replies with ”certificate status is unknown”.</a:t>
            </a:r>
          </a:p>
          <a:p>
            <a:r>
              <a:rPr lang="en-US" sz="28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authorized), so no response will be received.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do?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unknown/not received.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user how to proceed.</a:t>
            </a:r>
          </a:p>
          <a:p>
            <a:pPr lvl="1"/>
            <a:r>
              <a:rPr lang="en-US" sz="2400" dirty="0"/>
              <a:t>Soft-fail: pretend that a response has been received and continue as the certificate is not revoked.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But, a man in the middle (MitM) attacker may block the OCSP response to make a revoked cert go through!</a:t>
            </a:r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0CA7-0D96-BDB4-93D8-96820BC0F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1C7F-9E8A-53E8-EA27-EEF60F73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4F20-148B-1822-0889-0CA67A8BF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400" dirty="0"/>
              <a:t>PKI is an essential component of the Internet.</a:t>
            </a:r>
          </a:p>
          <a:p>
            <a:r>
              <a:rPr lang="en-US" sz="2400" dirty="0"/>
              <a:t>Yet, it is a complicated module with many issues related to security, privacy, and performance.</a:t>
            </a:r>
          </a:p>
          <a:p>
            <a:pPr lvl="1"/>
            <a:r>
              <a:rPr lang="en-US" sz="2400" dirty="0"/>
              <a:t>To many, this is a solved problem, but that is not the case.</a:t>
            </a:r>
          </a:p>
          <a:p>
            <a:pPr lvl="1"/>
            <a:r>
              <a:rPr lang="en-US" sz="2400" dirty="0"/>
              <a:t>Several open questions related to how to detect rogue certificates, how to handle CA failure, revocation, etc., how to audit these parties, how to reduce trust,…</a:t>
            </a:r>
          </a:p>
          <a:p>
            <a:pPr lvl="1"/>
            <a:r>
              <a:rPr lang="en-US" sz="2400" dirty="0"/>
              <a:t>How to handle all these issues in an efficient way?</a:t>
            </a:r>
          </a:p>
          <a:p>
            <a:pPr lvl="2"/>
            <a:r>
              <a:rPr lang="en-US" sz="2400" dirty="0"/>
              <a:t>Remember, we all want a Web that is highly responsive!	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130C266-300D-1242-F813-6199F3978FE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556835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8.1, 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and Sections 8.3 and 8.4 (only the topics we covered from both sections)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C142CDB-C103-324B-865C-645B46F72F3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3513"/>
            <a:ext cx="7970838" cy="979487"/>
          </a:xfrm>
        </p:spPr>
        <p:txBody>
          <a:bodyPr/>
          <a:lstStyle/>
          <a:p>
            <a:pPr eaLnBrk="1" hangingPunct="1"/>
            <a:r>
              <a:rPr lang="en-US" altLang="en-US"/>
              <a:t>Public Key Certificates &amp; Authorities</a:t>
            </a:r>
          </a:p>
        </p:txBody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214" y="914400"/>
            <a:ext cx="8627632" cy="2603351"/>
          </a:xfrm>
        </p:spPr>
        <p:txBody>
          <a:bodyPr/>
          <a:lstStyle/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The big picture: </a:t>
            </a:r>
            <a:r>
              <a:rPr lang="en-US" altLang="en-US" sz="1800" dirty="0"/>
              <a:t>when receiving a party’s (the </a:t>
            </a:r>
            <a:r>
              <a:rPr lang="en-US" altLang="en-US" sz="1800" b="1" dirty="0">
                <a:solidFill>
                  <a:srgbClr val="0000FF"/>
                </a:solidFill>
              </a:rPr>
              <a:t>subject</a:t>
            </a:r>
            <a:r>
              <a:rPr lang="en-US" altLang="en-US" sz="1800" dirty="0"/>
              <a:t>) public key, it will be accompanied with a certificate.</a:t>
            </a:r>
          </a:p>
          <a:p>
            <a:pPr lvl="1" eaLnBrk="1" hangingPunct="1"/>
            <a:r>
              <a:rPr lang="en-US" altLang="en-US" sz="1800" dirty="0"/>
              <a:t>A valid certificate means that the entity is who claims to be and she owns the corresponding the public key.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Certificate: </a:t>
            </a:r>
            <a:r>
              <a:rPr lang="en-US" altLang="en-US" sz="1800" dirty="0"/>
              <a:t>signature by a </a:t>
            </a:r>
            <a:r>
              <a:rPr lang="en-US" altLang="en-US" sz="1800" b="1" dirty="0">
                <a:solidFill>
                  <a:srgbClr val="0000FF"/>
                </a:solidFill>
              </a:rPr>
              <a:t>Certificate Authority (CA) </a:t>
            </a:r>
            <a:r>
              <a:rPr lang="en-US" altLang="en-US" sz="1800" dirty="0"/>
              <a:t>over subject’s public key and attributes.</a:t>
            </a:r>
          </a:p>
          <a:p>
            <a:pPr lvl="1" eaLnBrk="1" hangingPunct="1"/>
            <a:r>
              <a:rPr lang="en-US" altLang="en-US" sz="1800" dirty="0"/>
              <a:t>A chain of trust covering multiple intermediate CAs back to the root CA. </a:t>
            </a:r>
          </a:p>
          <a:p>
            <a:pPr eaLnBrk="1" hangingPunct="1"/>
            <a:r>
              <a:rPr lang="en-US" altLang="en-US" sz="1800" b="1" dirty="0">
                <a:solidFill>
                  <a:srgbClr val="CC00CC"/>
                </a:solidFill>
              </a:rPr>
              <a:t>Attributes: </a:t>
            </a:r>
            <a:r>
              <a:rPr lang="en-US" altLang="en-US" sz="1800" dirty="0"/>
              <a:t>identity (ID) and others…</a:t>
            </a:r>
          </a:p>
          <a:p>
            <a:pPr marL="742950" lvl="1" indent="-285750" eaLnBrk="1" hangingPunct="1"/>
            <a:r>
              <a:rPr lang="en-US" altLang="en-US" sz="1800" dirty="0"/>
              <a:t>Validated by CA (liability?)</a:t>
            </a:r>
          </a:p>
          <a:p>
            <a:pPr marL="742950" lvl="1" indent="-285750" eaLnBrk="1" hangingPunct="1"/>
            <a:r>
              <a:rPr lang="en-US" altLang="en-US" sz="1800" dirty="0"/>
              <a:t>Used by </a:t>
            </a:r>
            <a:r>
              <a:rPr lang="en-US" altLang="en-US" sz="1800" b="1" dirty="0">
                <a:solidFill>
                  <a:srgbClr val="0000FF"/>
                </a:solidFill>
              </a:rPr>
              <a:t>relying party </a:t>
            </a:r>
            <a:r>
              <a:rPr lang="en-US" altLang="en-US" sz="1800" dirty="0"/>
              <a:t>for decisions (e.g., use this website?)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BAEBCB-C05C-7643-9C09-6AB1421360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C907B-BAE6-D677-4CE1-7AC32185F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395" y="4268638"/>
            <a:ext cx="4887558" cy="234195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54264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9276-E515-4815-853D-C6C3D8CC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are all about </a:t>
            </a:r>
            <a:r>
              <a:rPr lang="en-US" b="1" dirty="0"/>
              <a:t>Trust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</p:spPr>
            <p:txBody>
              <a:bodyPr/>
              <a:lstStyle/>
              <a:p>
                <a:r>
                  <a:rPr lang="en-US" sz="2800" dirty="0"/>
                  <a:t>Certificate: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𝑆𝑖𝑔𝑛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𝐶𝐴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𝑐𝑜𝑚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</m:oMath>
                </a14:m>
                <a:endParaRPr lang="en-US" sz="2800" dirty="0"/>
              </a:p>
              <a:p>
                <a:pPr lvl="1"/>
                <a:r>
                  <a:rPr lang="en-US" sz="2400" dirty="0"/>
                  <a:t>CA attests that Bob’s public key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𝐵𝑜𝑏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endParaRPr lang="en-US" sz="2400" dirty="0"/>
              </a:p>
              <a:p>
                <a:r>
                  <a:rPr lang="en-US" sz="2800" dirty="0"/>
                  <a:t>Do we </a:t>
                </a:r>
                <a:r>
                  <a:rPr lang="en-US" sz="2800" b="1" dirty="0"/>
                  <a:t>trust</a:t>
                </a:r>
                <a:r>
                  <a:rPr lang="en-US" sz="2800" dirty="0"/>
                  <a:t> this attestation to be true?</a:t>
                </a:r>
              </a:p>
              <a:p>
                <a:r>
                  <a:rPr lang="en-US" sz="2800" dirty="0"/>
                  <a:t>Special case of </a:t>
                </a:r>
                <a:r>
                  <a:rPr lang="en-US" sz="2800" b="1" dirty="0"/>
                  <a:t>trust management</a:t>
                </a:r>
              </a:p>
              <a:p>
                <a:pPr lvl="1"/>
                <a:r>
                  <a:rPr lang="en-US" sz="2400" dirty="0"/>
                  <a:t>Important problem far beyond PKI… still not resolved!</a:t>
                </a:r>
              </a:p>
              <a:p>
                <a:pPr marL="0" indent="0">
                  <a:buNone/>
                </a:pP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7D707D-A545-41D5-8A04-8253A9E7EE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97862" cy="4981575"/>
              </a:xfrm>
              <a:blipFill>
                <a:blip r:embed="rId2"/>
                <a:stretch>
                  <a:fillRect l="-459" t="-1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89C86-8BF5-4040-8851-70E3211D8E4F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26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Rogue Certificates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0950" y="1008018"/>
            <a:ext cx="8462099" cy="5234032"/>
          </a:xfrm>
        </p:spPr>
        <p:txBody>
          <a:bodyPr/>
          <a:lstStyle/>
          <a:p>
            <a:r>
              <a:rPr lang="en-US" sz="2400" dirty="0"/>
              <a:t>Rogue certificates: equivocating or misleading (domain) name</a:t>
            </a:r>
          </a:p>
          <a:p>
            <a:r>
              <a:rPr lang="en-US" sz="2400" dirty="0"/>
              <a:t>Attacker goals: </a:t>
            </a:r>
          </a:p>
          <a:p>
            <a:pPr lvl="1"/>
            <a:r>
              <a:rPr lang="en-US" sz="2200" dirty="0"/>
              <a:t>Impersonate: web-site, phishing email, signed malware..</a:t>
            </a:r>
          </a:p>
          <a:p>
            <a:pPr lvl="1"/>
            <a:r>
              <a:rPr lang="en-US" sz="2200" dirty="0"/>
              <a:t>Equivocating (same name): circumvent name-based security mechanisms, such as </a:t>
            </a:r>
            <a:r>
              <a:rPr lang="en-US" sz="2200" i="1" dirty="0"/>
              <a:t>blacklists, access-control </a:t>
            </a:r>
            <a:r>
              <a:rPr lang="en-US" sz="2200" dirty="0"/>
              <a:t>…</a:t>
            </a:r>
          </a:p>
          <a:p>
            <a:r>
              <a:rPr lang="en-US" sz="2400" dirty="0"/>
              <a:t>Types of misleading names:</a:t>
            </a:r>
          </a:p>
          <a:p>
            <a:pPr lvl="1"/>
            <a:r>
              <a:rPr lang="en-US" sz="2000" dirty="0"/>
              <a:t>Combo names: bank.com vs.</a:t>
            </a:r>
            <a:r>
              <a:rPr lang="en-US" sz="2000" dirty="0">
                <a:solidFill>
                  <a:srgbClr val="FF0000"/>
                </a:solidFill>
              </a:rPr>
              <a:t> accts-bank.com, bank.accts.com, …</a:t>
            </a:r>
          </a:p>
          <a:p>
            <a:pPr lvl="1"/>
            <a:r>
              <a:rPr lang="en-US" sz="2000" dirty="0"/>
              <a:t>Domain-name hacking: accts.bank.com vs. </a:t>
            </a:r>
            <a:r>
              <a:rPr lang="en-US" sz="2000" dirty="0">
                <a:solidFill>
                  <a:srgbClr val="FF0000"/>
                </a:solidFill>
              </a:rPr>
              <a:t>accts-bank.com, … </a:t>
            </a:r>
            <a:r>
              <a:rPr lang="en-US" sz="2000" dirty="0"/>
              <a:t>or </a:t>
            </a:r>
            <a:r>
              <a:rPr lang="en-US" sz="2000" dirty="0">
                <a:solidFill>
                  <a:srgbClr val="FF0000"/>
                </a:solidFill>
              </a:rPr>
              <a:t>accts-bank.co</a:t>
            </a:r>
            <a:endParaRPr lang="en-US" sz="2000" dirty="0"/>
          </a:p>
          <a:p>
            <a:pPr lvl="1"/>
            <a:r>
              <a:rPr lang="en-US" sz="2000" dirty="0"/>
              <a:t>Homographic: paypal.com [l is L] vs. </a:t>
            </a:r>
            <a:r>
              <a:rPr lang="en-US" sz="2000" dirty="0">
                <a:solidFill>
                  <a:srgbClr val="FF0000"/>
                </a:solidFill>
              </a:rPr>
              <a:t>paypaI.com [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is I]</a:t>
            </a:r>
          </a:p>
          <a:p>
            <a:pPr lvl="1"/>
            <a:r>
              <a:rPr lang="en-US" sz="2000" dirty="0"/>
              <a:t>Typo-squatting: bank.com  vs. </a:t>
            </a:r>
            <a:r>
              <a:rPr lang="en-US" sz="2000" dirty="0">
                <a:solidFill>
                  <a:srgbClr val="FF0000"/>
                </a:solidFill>
              </a:rPr>
              <a:t>banc.com, baank.com, banl.com,…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6606367-F299-3348-B880-2A1244AC61C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2515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2C5A1-FF80-C9BC-795D-3F0F520F9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82000C-EFDE-AA4C-F1F4-395FFE9BF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Example of Homographic Attacks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79F2777-A7B6-9867-245F-8BA4DBAE9AF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DADCEF-D2E9-DB3D-318F-D4AC3E521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909" y="3549563"/>
            <a:ext cx="6839920" cy="21910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1926FF-8607-A27A-E33E-700E748C9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213" y="1200747"/>
            <a:ext cx="6764616" cy="20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1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297862" cy="566737"/>
          </a:xfrm>
        </p:spPr>
        <p:txBody>
          <a:bodyPr/>
          <a:lstStyle/>
          <a:p>
            <a:r>
              <a:rPr lang="en-US" dirty="0"/>
              <a:t>PKI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7" y="844551"/>
            <a:ext cx="8462099" cy="5234032"/>
          </a:xfrm>
        </p:spPr>
        <p:txBody>
          <a:bodyPr/>
          <a:lstStyle/>
          <a:p>
            <a:r>
              <a:rPr lang="en-US" sz="2400" dirty="0"/>
              <a:t>Although the signature over the certificate verifies correctly, there is still a failure and the certificate must be revoked.</a:t>
            </a:r>
          </a:p>
          <a:p>
            <a:pPr lvl="1"/>
            <a:r>
              <a:rPr lang="en-US" sz="2400" dirty="0"/>
              <a:t>This is called a PKI failure.</a:t>
            </a:r>
          </a:p>
          <a:p>
            <a:r>
              <a:rPr lang="en-US" sz="2400" dirty="0"/>
              <a:t>PKI failures include: </a:t>
            </a:r>
          </a:p>
          <a:p>
            <a:pPr lvl="1"/>
            <a:r>
              <a:rPr lang="en-US" sz="2200" dirty="0"/>
              <a:t>Subject key exposure.</a:t>
            </a:r>
          </a:p>
          <a:p>
            <a:pPr lvl="1"/>
            <a:r>
              <a:rPr lang="en-US" sz="2200" dirty="0"/>
              <a:t>CA failure.</a:t>
            </a:r>
          </a:p>
          <a:p>
            <a:pPr lvl="1"/>
            <a:r>
              <a:rPr lang="en-US" sz="2200" dirty="0"/>
              <a:t>Cryptanalysis certificate forgery.</a:t>
            </a:r>
          </a:p>
          <a:p>
            <a:pPr lvl="2"/>
            <a:r>
              <a:rPr lang="en-US" dirty="0"/>
              <a:t>Find collisions in the hash function used in the </a:t>
            </a:r>
            <a:r>
              <a:rPr lang="en-US" dirty="0" err="1"/>
              <a:t>HtS</a:t>
            </a:r>
            <a:r>
              <a:rPr lang="en-US" dirty="0"/>
              <a:t> paradigm, </a:t>
            </a:r>
          </a:p>
          <a:p>
            <a:pPr lvl="2"/>
            <a:r>
              <a:rPr lang="en-US" dirty="0"/>
              <a:t>or exploit some vulnerability in the digital signature scheme used for signing.</a:t>
            </a:r>
          </a:p>
          <a:p>
            <a:pPr marL="0" indent="0">
              <a:buNone/>
            </a:pPr>
            <a:endParaRPr lang="en-US" sz="2800" b="1" dirty="0">
              <a:latin typeface="Arial" pitchFamily="34" charset="0"/>
              <a:cs typeface="Arial" pitchFamily="34" charset="0"/>
            </a:endParaRPr>
          </a:p>
          <a:p>
            <a:endParaRPr lang="en-US" sz="28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C029D7A-0FB7-7D4F-8C0C-3918CCCE74B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146495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89FD-2BD7-4024-AE24-FFECC03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15" y="163850"/>
            <a:ext cx="8297862" cy="779462"/>
          </a:xfrm>
        </p:spPr>
        <p:txBody>
          <a:bodyPr/>
          <a:lstStyle/>
          <a:p>
            <a:r>
              <a:rPr lang="en-US" dirty="0"/>
              <a:t>Some Infamous PKI Failures</a:t>
            </a:r>
          </a:p>
        </p:txBody>
      </p:sp>
      <p:pic>
        <p:nvPicPr>
          <p:cNvPr id="8" name="Picture 7" descr="A picture containing cup, coffee, sitting, pair&#10;&#10;Description automatically generated">
            <a:extLst>
              <a:ext uri="{FF2B5EF4-FFF2-40B4-BE49-F238E27FC236}">
                <a16:creationId xmlns:a16="http://schemas.microsoft.com/office/drawing/2014/main" id="{B2C1FA1E-FFE7-4A42-AEEE-3E0E4F2B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2650" y="5070763"/>
            <a:ext cx="960787" cy="96078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D3B0B31-86A0-C249-AAA0-33C5B585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0FD2-110B-8C46-2A67-51A8F80C5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37" y="943312"/>
            <a:ext cx="7680511" cy="521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5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8606</TotalTime>
  <Words>2242</Words>
  <Application>Microsoft Macintosh PowerPoint</Application>
  <PresentationFormat>On-screen Show (4:3)</PresentationFormat>
  <Paragraphs>326</Paragraphs>
  <Slides>37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Cambria Math</vt:lpstr>
      <vt:lpstr>Garamond</vt:lpstr>
      <vt:lpstr>Times New Roman</vt:lpstr>
      <vt:lpstr>Wingdings</vt:lpstr>
      <vt:lpstr>Edge</vt:lpstr>
      <vt:lpstr>CSE 3400/CSE 5850 - Introduction to Computer &amp; Network Security  / Introduction to Cybersecurity  Lecture 12 Public Key Infrastructure </vt:lpstr>
      <vt:lpstr>Outline</vt:lpstr>
      <vt:lpstr>Public keys are very useful…</vt:lpstr>
      <vt:lpstr>Public Key Certificates &amp; Authorities</vt:lpstr>
      <vt:lpstr>Certificates are all about Trust </vt:lpstr>
      <vt:lpstr>Rogue Certificates</vt:lpstr>
      <vt:lpstr>Example of Homographic Attacks</vt:lpstr>
      <vt:lpstr>PKI Failures</vt:lpstr>
      <vt:lpstr>Some Infamous PKI Failures</vt:lpstr>
      <vt:lpstr>PKI Goals/Requirements</vt:lpstr>
      <vt:lpstr>   X.509 Certificates  Part of the X.500 Global Directory Standard  </vt:lpstr>
      <vt:lpstr>The X.509 Standard Certificate Format</vt:lpstr>
      <vt:lpstr>X.509 V1 Certificate Format</vt:lpstr>
      <vt:lpstr>X.509 V1 Certificate Format</vt:lpstr>
      <vt:lpstr>X.509 Certs &amp; Subject Identifiers</vt:lpstr>
      <vt:lpstr>X.509 Certificate Format – Later Versions </vt:lpstr>
      <vt:lpstr>X.509 Certificate Format – Later Versions </vt:lpstr>
      <vt:lpstr>X.509 Certificate Validation (simplified)</vt:lpstr>
      <vt:lpstr>Distinguished Names</vt:lpstr>
      <vt:lpstr>The Identifiers Trilemma</vt:lpstr>
      <vt:lpstr>X.500 Distinguished Names (DN)</vt:lpstr>
      <vt:lpstr>Distinguished Name (DN) Hierarchy </vt:lpstr>
      <vt:lpstr>   Intermediate CAs and Path Verification  </vt:lpstr>
      <vt:lpstr>Why Intermediate CAs?</vt:lpstr>
      <vt:lpstr>Certificate Paths in Different PKIs</vt:lpstr>
      <vt:lpstr>X.509 Validation of Certificate Paths</vt:lpstr>
      <vt:lpstr>   Certificate Revocation  </vt:lpstr>
      <vt:lpstr>Certificate Revocation </vt:lpstr>
      <vt:lpstr>Certificate Revocation Techniques</vt:lpstr>
      <vt:lpstr>CRLs</vt:lpstr>
      <vt:lpstr>CRLs Optimization Solutions</vt:lpstr>
      <vt:lpstr>Online Certificate Status Protocol (OCSP)</vt:lpstr>
      <vt:lpstr>OCSP Challenges</vt:lpstr>
      <vt:lpstr>Ambiguous/Failed OCSP Responses</vt:lpstr>
      <vt:lpstr>Conclusion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Almashaqbeh, Ghada</cp:lastModifiedBy>
  <cp:revision>78</cp:revision>
  <cp:lastPrinted>2024-11-18T15:28:28Z</cp:lastPrinted>
  <dcterms:created xsi:type="dcterms:W3CDTF">2020-11-10T11:59:27Z</dcterms:created>
  <dcterms:modified xsi:type="dcterms:W3CDTF">2024-11-18T21:46:18Z</dcterms:modified>
</cp:coreProperties>
</file>

<file path=docProps/thumbnail.jpeg>
</file>